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5"/>
  </p:notesMasterIdLst>
  <p:sldIdLst>
    <p:sldId id="259" r:id="rId3"/>
    <p:sldId id="706" r:id="rId4"/>
    <p:sldId id="257" r:id="rId5"/>
    <p:sldId id="524" r:id="rId6"/>
    <p:sldId id="267" r:id="rId7"/>
    <p:sldId id="273" r:id="rId8"/>
    <p:sldId id="278" r:id="rId9"/>
    <p:sldId id="660" r:id="rId10"/>
    <p:sldId id="661" r:id="rId11"/>
    <p:sldId id="662" r:id="rId12"/>
    <p:sldId id="663" r:id="rId13"/>
    <p:sldId id="665"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93" r:id="rId30"/>
    <p:sldId id="438" r:id="rId31"/>
    <p:sldId id="439" r:id="rId32"/>
    <p:sldId id="440" r:id="rId33"/>
    <p:sldId id="441" r:id="rId34"/>
    <p:sldId id="442" r:id="rId35"/>
    <p:sldId id="443" r:id="rId36"/>
    <p:sldId id="444" r:id="rId37"/>
    <p:sldId id="445" r:id="rId38"/>
    <p:sldId id="446" r:id="rId39"/>
    <p:sldId id="447" r:id="rId40"/>
    <p:sldId id="448" r:id="rId41"/>
    <p:sldId id="449" r:id="rId42"/>
    <p:sldId id="450" r:id="rId43"/>
    <p:sldId id="487" r:id="rId44"/>
    <p:sldId id="452" r:id="rId45"/>
    <p:sldId id="453" r:id="rId46"/>
    <p:sldId id="454" r:id="rId47"/>
    <p:sldId id="455" r:id="rId48"/>
    <p:sldId id="456" r:id="rId49"/>
    <p:sldId id="457" r:id="rId50"/>
    <p:sldId id="458" r:id="rId51"/>
    <p:sldId id="459" r:id="rId52"/>
    <p:sldId id="460" r:id="rId53"/>
    <p:sldId id="666" r:id="rId54"/>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259"/>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8" Type="http://schemas.openxmlformats.org/officeDocument/2006/relationships/tableStyles" Target="tableStyles.xml"/><Relationship Id="rId57" Type="http://schemas.openxmlformats.org/officeDocument/2006/relationships/viewProps" Target="viewProps.xml"/><Relationship Id="rId56" Type="http://schemas.openxmlformats.org/officeDocument/2006/relationships/presProps" Target="presProps.xml"/><Relationship Id="rId55" Type="http://schemas.openxmlformats.org/officeDocument/2006/relationships/notesMaster" Target="notesMasters/notesMaster1.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2050" name="页眉占位符 1"/>
          <p:cNvSpPr>
            <a:spLocks noGrp="1"/>
          </p:cNvSpPr>
          <p:nvPr>
            <p:ph type="hdr" sz="quarter"/>
          </p:nvPr>
        </p:nvSpPr>
        <p:spPr>
          <a:xfrm>
            <a:off x="0" y="0"/>
            <a:ext cx="2971800" cy="457200"/>
          </a:xfrm>
          <a:prstGeom prst="rect">
            <a:avLst/>
          </a:prstGeom>
          <a:noFill/>
          <a:ln w="9525">
            <a:noFill/>
          </a:ln>
        </p:spPr>
        <p:txBody>
          <a:bodyPr anchor="t"/>
          <a:p>
            <a:pPr lvl="0"/>
            <a:endParaRPr lang="zh-CN" altLang="en-US" sz="1200" u="none" dirty="0">
              <a:latin typeface="Calibri" panose="020F0502020204030204" pitchFamily="2" charset="0"/>
            </a:endParaRPr>
          </a:p>
        </p:txBody>
      </p:sp>
      <p:sp>
        <p:nvSpPr>
          <p:cNvPr id="2051" name="日期占位符 2"/>
          <p:cNvSpPr>
            <a:spLocks noGrp="1"/>
          </p:cNvSpPr>
          <p:nvPr>
            <p:ph type="dt"/>
          </p:nvPr>
        </p:nvSpPr>
        <p:spPr>
          <a:xfrm>
            <a:off x="3884613" y="0"/>
            <a:ext cx="2971800" cy="457200"/>
          </a:xfrm>
          <a:prstGeom prst="rect">
            <a:avLst/>
          </a:prstGeom>
          <a:noFill/>
          <a:ln w="9525">
            <a:noFill/>
          </a:ln>
        </p:spPr>
        <p:txBody>
          <a:bodyPr anchor="t"/>
          <a:p>
            <a:pPr lvl="0" algn="r"/>
            <a:endParaRPr lang="zh-CN" altLang="en-US" sz="1200" u="none" dirty="0">
              <a:latin typeface="Calibri" panose="020F0502020204030204" pitchFamily="2" charset="0"/>
            </a:endParaRPr>
          </a:p>
        </p:txBody>
      </p:sp>
      <p:sp>
        <p:nvSpPr>
          <p:cNvPr id="2052" name="幻灯片图像占位符 3"/>
          <p:cNvSpPr>
            <a:spLocks noGrp="1"/>
          </p:cNvSpPr>
          <p:nvPr>
            <p:ph type="sldImg"/>
          </p:nvPr>
        </p:nvSpPr>
        <p:spPr>
          <a:xfrm>
            <a:off x="1143000" y="685800"/>
            <a:ext cx="4572000" cy="3429000"/>
          </a:xfrm>
          <a:prstGeom prst="rect">
            <a:avLst/>
          </a:prstGeom>
          <a:noFill/>
          <a:ln w="9525">
            <a:noFill/>
          </a:ln>
        </p:spPr>
      </p:sp>
      <p:sp>
        <p:nvSpPr>
          <p:cNvPr id="2053" name="备注占位符 4"/>
          <p:cNvSpPr>
            <a:spLocks noGrp="1"/>
          </p:cNvSpPr>
          <p:nvPr>
            <p:ph type="body" sz="quarter"/>
          </p:nvPr>
        </p:nvSpPr>
        <p:spPr>
          <a:xfrm>
            <a:off x="685800" y="4343400"/>
            <a:ext cx="5486400" cy="4114800"/>
          </a:xfrm>
          <a:prstGeom prst="rect">
            <a:avLst/>
          </a:prstGeom>
          <a:noFill/>
          <a:ln w="9525">
            <a:noFill/>
          </a:ln>
        </p:spPr>
        <p:txBody>
          <a:bodyPr anchor="ctr"/>
          <a:p>
            <a:pPr lvl="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2054" name="页脚占位符 5"/>
          <p:cNvSpPr>
            <a:spLocks noGrp="1"/>
          </p:cNvSpPr>
          <p:nvPr>
            <p:ph type="ftr" sz="quarter"/>
          </p:nvPr>
        </p:nvSpPr>
        <p:spPr>
          <a:xfrm>
            <a:off x="0" y="8685213"/>
            <a:ext cx="2971800" cy="457200"/>
          </a:xfrm>
          <a:prstGeom prst="rect">
            <a:avLst/>
          </a:prstGeom>
          <a:noFill/>
          <a:ln w="9525">
            <a:noFill/>
          </a:ln>
        </p:spPr>
        <p:txBody>
          <a:bodyPr anchor="b"/>
          <a:p>
            <a:pPr lvl="0"/>
            <a:endParaRPr lang="zh-CN" altLang="en-US" sz="1200" u="none" dirty="0">
              <a:latin typeface="Calibri" panose="020F0502020204030204" pitchFamily="2" charset="0"/>
            </a:endParaRPr>
          </a:p>
        </p:txBody>
      </p:sp>
      <p:sp>
        <p:nvSpPr>
          <p:cNvPr id="2055" name="灯片编号占位符 6"/>
          <p:cNvSpPr>
            <a:spLocks noGrp="1"/>
          </p:cNvSpPr>
          <p:nvPr>
            <p:ph type="sldNum" sz="quarter"/>
          </p:nvPr>
        </p:nvSpPr>
        <p:spPr>
          <a:xfrm>
            <a:off x="3884613" y="8685213"/>
            <a:ext cx="2971800" cy="457200"/>
          </a:xfrm>
          <a:prstGeom prst="rect">
            <a:avLst/>
          </a:prstGeom>
          <a:noFill/>
          <a:ln w="9525">
            <a:noFill/>
          </a:ln>
        </p:spPr>
        <p:txBody>
          <a:bodyPr anchor="b"/>
          <a:p>
            <a:pPr lvl="0" algn="r"/>
            <a:fld id="{9A0DB2DC-4C9A-4742-B13C-FB6460FD3503}" type="slidenum">
              <a:rPr lang="zh-CN" altLang="en-US" sz="1200" u="none" dirty="0">
                <a:latin typeface="Calibri" panose="020F0502020204030204" pitchFamily="2" charset="0"/>
              </a:rPr>
            </a:fld>
            <a:endParaRPr lang="zh-CN" altLang="en-US" sz="1200" u="none" dirty="0">
              <a:latin typeface="Calibri" panose="020F0502020204030204" pitchFamily="2" charset="0"/>
            </a:endParaRPr>
          </a:p>
        </p:txBody>
      </p:sp>
    </p:spTree>
  </p:cSld>
  <p:clrMap bg1="lt1" tx1="dk1" bg2="lt2" tx2="dk2" accent1="accent1" accent2="accent2" accent3="accent3" accent4="accent4" accent5="accent5" accent6="accent6" hlink="hlink" folHlink="folHlink"/>
  <p:hf sldNum="0" hdr="0" ftr="0" dt="0"/>
  <p:notesStyle>
    <a:lvl1pPr marL="0" lvl="0"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2"/>
          <p:cNvSpPr>
            <a:spLocks noGrp="1"/>
          </p:cNvSpPr>
          <p:nvPr>
            <p:ph type="body"/>
          </p:nvPr>
        </p:nvSpPr>
        <p:spPr>
          <a:xfrm>
            <a:off x="457200" y="1600200"/>
            <a:ext cx="8229600" cy="4525963"/>
          </a:xfrm>
          <a:prstGeom prst="rect">
            <a:avLst/>
          </a:prstGeom>
          <a:noFill/>
          <a:ln w="9525">
            <a:noFill/>
          </a:ln>
        </p:spPr>
        <p:txBody>
          <a:bodyPr anchor="t"/>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3"/>
          <p:cNvSpPr>
            <a:spLocks noGrp="1"/>
          </p:cNvSpPr>
          <p:nvPr>
            <p:ph type="dt" sz="half"/>
          </p:nvPr>
        </p:nvSpPr>
        <p:spPr>
          <a:xfrm>
            <a:off x="457200" y="6356350"/>
            <a:ext cx="2133600" cy="365125"/>
          </a:xfrm>
          <a:prstGeom prst="rect">
            <a:avLst/>
          </a:prstGeom>
          <a:noFill/>
          <a:ln w="9525">
            <a:noFill/>
          </a:ln>
        </p:spPr>
        <p:txBody>
          <a:bodyPr anchor="ctr"/>
          <a:lstStyle>
            <a:lvl1pPr>
              <a:defRPr sz="1200">
                <a:solidFill>
                  <a:srgbClr val="898989"/>
                </a:solidFill>
              </a:defRPr>
            </a:lvl1pPr>
          </a:lstStyle>
          <a:p>
            <a:pPr lvl="0"/>
            <a:endParaRPr lang="zh-CN" altLang="en-US" dirty="0"/>
          </a:p>
        </p:txBody>
      </p:sp>
      <p:sp>
        <p:nvSpPr>
          <p:cNvPr id="1029" name="页脚占位符 4"/>
          <p:cNvSpPr>
            <a:spLocks noGrp="1"/>
          </p:cNvSpPr>
          <p:nvPr>
            <p:ph type="ftr" sz="quarter"/>
          </p:nvPr>
        </p:nvSpPr>
        <p:spPr>
          <a:xfrm>
            <a:off x="3124200" y="6356350"/>
            <a:ext cx="2895600" cy="365125"/>
          </a:xfrm>
          <a:prstGeom prst="rect">
            <a:avLst/>
          </a:prstGeom>
          <a:noFill/>
          <a:ln w="9525">
            <a:noFill/>
          </a:ln>
        </p:spPr>
        <p:txBody>
          <a:bodyPr anchor="ctr"/>
          <a:lstStyle>
            <a:lvl1pPr algn="ctr">
              <a:defRPr sz="1200">
                <a:solidFill>
                  <a:srgbClr val="898989"/>
                </a:solidFill>
              </a:defRPr>
            </a:lvl1pPr>
          </a:lstStyle>
          <a:p>
            <a:pPr lvl="0"/>
            <a:endParaRPr lang="zh-CN" altLang="en-US" dirty="0"/>
          </a:p>
        </p:txBody>
      </p:sp>
      <p:sp>
        <p:nvSpPr>
          <p:cNvPr id="1030" name="灯片编号占位符 5"/>
          <p:cNvSpPr>
            <a:spLocks noGrp="1"/>
          </p:cNvSpPr>
          <p:nvPr>
            <p:ph type="sldNum" sz="quarter"/>
          </p:nvPr>
        </p:nvSpPr>
        <p:spPr>
          <a:xfrm>
            <a:off x="6553200" y="6356350"/>
            <a:ext cx="2133600" cy="365125"/>
          </a:xfrm>
          <a:prstGeom prst="rect">
            <a:avLst/>
          </a:prstGeom>
          <a:noFill/>
          <a:ln w="9525">
            <a:noFill/>
          </a:ln>
        </p:spPr>
        <p:txBody>
          <a:bodyPr anchor="ctr"/>
          <a:lstStyle>
            <a:lvl1pPr algn="r">
              <a:defRPr sz="1200">
                <a:solidFill>
                  <a:srgbClr val="898989"/>
                </a:solidFill>
              </a:defRPr>
            </a:lvl1pPr>
          </a:lstStyle>
          <a:p>
            <a:pPr lvl="0"/>
            <a:fld id="{9A0DB2DC-4C9A-4742-B13C-FB6460FD3503}" type="slidenum">
              <a:rPr lang="zh-CN" altLang="en-US" dirty="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0" fontAlgn="base" latinLnBrk="0" hangingPunct="0">
        <a:lnSpc>
          <a:spcPct val="100000"/>
        </a:lnSpc>
        <a:spcBef>
          <a:spcPct val="0"/>
        </a:spcBef>
        <a:spcAft>
          <a:spcPct val="0"/>
        </a:spcAft>
        <a:buClr>
          <a:srgbClr val="000000"/>
        </a:buClr>
        <a:buNone/>
        <a:defRPr sz="4400" b="0" i="0" u="none" kern="1200" baseline="0">
          <a:solidFill>
            <a:schemeClr val="tx1"/>
          </a:solidFill>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sng"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标题 1"/>
          <p:cNvSpPr>
            <a:spLocks noGrp="1"/>
          </p:cNvSpPr>
          <p:nvPr>
            <p:ph type="ctrTitle"/>
          </p:nvPr>
        </p:nvSpPr>
        <p:spPr>
          <a:xfrm>
            <a:off x="685800" y="642938"/>
            <a:ext cx="7772400" cy="4786312"/>
          </a:xfrm>
          <a:ln/>
        </p:spPr>
        <p:txBody>
          <a:bodyPr wrap="square" anchor="ctr"/>
          <a:lstStyle>
            <a:lvl1pPr lvl="0">
              <a:defRPr kern="1200"/>
            </a:lvl1pPr>
          </a:lstStyle>
          <a:p>
            <a:pPr lvl="0" eaLnBrk="1" hangingPunct="1"/>
            <a:r>
              <a:rPr lang="zh-CN" altLang="en-US" sz="4800" b="1" dirty="0"/>
              <a:t>盘锦市总工会经审干部</a:t>
            </a:r>
            <a:br>
              <a:rPr lang="zh-CN" altLang="en-US" sz="4800" b="1" dirty="0"/>
            </a:br>
            <a:r>
              <a:rPr lang="zh-CN" altLang="en-US" sz="4800" b="1" dirty="0"/>
              <a:t>审计业务培训</a:t>
            </a:r>
            <a:br>
              <a:rPr lang="zh-CN" altLang="en-US" sz="4800" dirty="0"/>
            </a:br>
            <a:br>
              <a:rPr lang="zh-CN" altLang="en-US" sz="4800" dirty="0"/>
            </a:br>
            <a:r>
              <a:rPr lang="en-US" altLang="x-none" sz="4000" dirty="0"/>
              <a:t>201</a:t>
            </a:r>
            <a:r>
              <a:rPr lang="zh-CN" altLang="en-US" sz="4000" dirty="0"/>
              <a:t>6年11月25日</a:t>
            </a:r>
            <a:endParaRPr lang="zh-CN" altLang="en-US" sz="4000" dirty="0"/>
          </a:p>
        </p:txBody>
      </p:sp>
      <p:sp>
        <p:nvSpPr>
          <p:cNvPr id="3075" name="副标题 2"/>
          <p:cNvSpPr>
            <a:spLocks noGrp="1"/>
          </p:cNvSpPr>
          <p:nvPr>
            <p:ph type="subTitle"/>
          </p:nvPr>
        </p:nvSpPr>
        <p:spPr>
          <a:xfrm rot="-10800000" flipV="1">
            <a:off x="1722438" y="5646738"/>
            <a:ext cx="6126162" cy="493712"/>
          </a:xfrm>
          <a:ln/>
        </p:spPr>
        <p:txBody>
          <a:bodyPr wrap="square" anchor="t"/>
          <a:lstStyle>
            <a:lvl1pPr marL="0" lvl="0" indent="0" algn="ctr">
              <a:defRPr kern="1200"/>
            </a:lvl1pPr>
            <a:lvl2pPr marL="457200" lvl="1" indent="-457200" algn="ctr">
              <a:defRPr kern="1200"/>
            </a:lvl2pPr>
            <a:lvl3pPr marL="914400" lvl="2" indent="-914400" algn="ctr">
              <a:defRPr kern="1200"/>
            </a:lvl3pPr>
            <a:lvl4pPr marL="1371600" lvl="3" indent="-1371600" algn="ctr">
              <a:defRPr kern="1200"/>
            </a:lvl4pPr>
            <a:lvl5pPr marL="1828800" lvl="4" indent="-1828800" algn="ctr">
              <a:defRPr kern="1200"/>
            </a:lvl5pPr>
          </a:lstStyle>
          <a:p>
            <a:pPr marL="0" lvl="0" indent="0" algn="ctr" eaLnBrk="1" hangingPunct="1">
              <a:buNone/>
            </a:pPr>
            <a:endParaRPr>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标题 12289"/>
          <p:cNvSpPr>
            <a:spLocks noGrp="1"/>
          </p:cNvSpPr>
          <p:nvPr>
            <p:ph type="title"/>
          </p:nvPr>
        </p:nvSpPr>
        <p:spPr>
          <a:ln/>
        </p:spPr>
        <p:txBody>
          <a:bodyPr anchor="ctr"/>
          <a:p/>
        </p:txBody>
      </p:sp>
      <p:sp>
        <p:nvSpPr>
          <p:cNvPr id="12291" name="文本占位符 12290"/>
          <p:cNvSpPr>
            <a:spLocks noGrp="1"/>
          </p:cNvSpPr>
          <p:nvPr>
            <p:ph type="body" idx="1"/>
          </p:nvPr>
        </p:nvSpPr>
        <p:spPr>
          <a:xfrm>
            <a:off x="-14287" y="44450"/>
            <a:ext cx="9123362" cy="6697663"/>
          </a:xfrm>
          <a:ln/>
        </p:spPr>
        <p:txBody>
          <a:bodyPr anchor="t"/>
          <a:p>
            <a:r>
              <a:rPr lang="zh-CN" altLang="en-US" sz="1800" b="1" dirty="0"/>
              <a:t>盘锦某公司工会</a:t>
            </a:r>
            <a:r>
              <a:rPr lang="zh-CN" altLang="en-US" b="1" dirty="0"/>
              <a:t>     </a:t>
            </a:r>
            <a:r>
              <a:rPr lang="zh-CN" altLang="en-US" b="1" u="sng" dirty="0"/>
              <a:t> </a:t>
            </a:r>
            <a:r>
              <a:rPr lang="zh-CN" altLang="en-US" b="1" u="sng" dirty="0">
                <a:solidFill>
                  <a:schemeClr val="accent2"/>
                </a:solidFill>
              </a:rPr>
              <a:t>资产负债表</a:t>
            </a:r>
            <a:r>
              <a:rPr lang="zh-CN" altLang="en-US" dirty="0"/>
              <a:t>（万元）</a:t>
            </a:r>
            <a:endParaRPr lang="zh-CN" altLang="en-US" dirty="0"/>
          </a:p>
          <a:p>
            <a:endParaRPr lang="zh-CN" altLang="en-US" dirty="0"/>
          </a:p>
          <a:p>
            <a:r>
              <a:rPr lang="zh-CN" altLang="en-US" b="1" dirty="0"/>
              <a:t>资产         期初   期末  负债净资    期初   期末</a:t>
            </a:r>
            <a:endParaRPr lang="zh-CN" altLang="en-US" b="1" dirty="0"/>
          </a:p>
          <a:p>
            <a:r>
              <a:rPr lang="zh-CN" altLang="en-US" b="1" dirty="0"/>
              <a:t>库存现金    0.5     1      其他应付款    7.5        2</a:t>
            </a:r>
            <a:endParaRPr lang="zh-CN" altLang="en-US" b="1" dirty="0"/>
          </a:p>
          <a:p>
            <a:r>
              <a:rPr lang="zh-CN" altLang="en-US" b="1" dirty="0"/>
              <a:t>银行存款    12       7      固定基金        55       58</a:t>
            </a:r>
            <a:endParaRPr lang="zh-CN" altLang="en-US" b="1" dirty="0"/>
          </a:p>
          <a:p>
            <a:r>
              <a:rPr lang="zh-CN" altLang="en-US" b="1" dirty="0"/>
              <a:t>其他应收款  5    15       投资基金        12         6</a:t>
            </a:r>
            <a:endParaRPr lang="zh-CN" altLang="en-US" b="1" dirty="0"/>
          </a:p>
          <a:p>
            <a:r>
              <a:rPr lang="zh-CN" altLang="en-US" b="1" dirty="0"/>
              <a:t>投资             12       5      后备金           3          4</a:t>
            </a:r>
            <a:endParaRPr lang="zh-CN" altLang="en-US" b="1" dirty="0"/>
          </a:p>
          <a:p>
            <a:r>
              <a:rPr lang="zh-CN" altLang="en-US" b="1" dirty="0"/>
              <a:t>固定资产    55     59      结余                 7        17</a:t>
            </a:r>
            <a:endParaRPr lang="zh-CN" altLang="en-US" b="1" dirty="0"/>
          </a:p>
          <a:p>
            <a:r>
              <a:rPr lang="zh-CN" altLang="en-US" b="1" u="sng" dirty="0"/>
              <a:t>总计          84.5     87      总计            84.5      87</a:t>
            </a:r>
            <a:endParaRPr lang="zh-CN" altLang="en-US" b="1" u="sng" dirty="0"/>
          </a:p>
          <a:p>
            <a:r>
              <a:rPr lang="zh-CN" altLang="en-US" b="1" dirty="0"/>
              <a:t>3个问题，2个提示</a:t>
            </a:r>
            <a:endParaRPr lang="zh-CN" altLang="en-US" b="1" dirty="0"/>
          </a:p>
          <a:p>
            <a:endParaRPr lang="zh-CN"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标题 13313"/>
          <p:cNvSpPr>
            <a:spLocks noGrp="1"/>
          </p:cNvSpPr>
          <p:nvPr>
            <p:ph type="title"/>
          </p:nvPr>
        </p:nvSpPr>
        <p:spPr>
          <a:ln/>
        </p:spPr>
        <p:txBody>
          <a:bodyPr anchor="ctr"/>
          <a:p/>
        </p:txBody>
      </p:sp>
      <p:sp>
        <p:nvSpPr>
          <p:cNvPr id="13315" name="文本占位符 13314"/>
          <p:cNvSpPr>
            <a:spLocks noGrp="1"/>
          </p:cNvSpPr>
          <p:nvPr>
            <p:ph type="body" idx="1"/>
          </p:nvPr>
        </p:nvSpPr>
        <p:spPr>
          <a:xfrm>
            <a:off x="34925" y="46038"/>
            <a:ext cx="9074150" cy="6626225"/>
          </a:xfrm>
          <a:ln/>
        </p:spPr>
        <p:txBody>
          <a:bodyPr anchor="t"/>
          <a:p>
            <a:pPr algn="ctr">
              <a:buNone/>
            </a:pPr>
            <a:r>
              <a:rPr lang="zh-CN" altLang="en-US" sz="3600" b="1" dirty="0"/>
              <a:t>经费收支表</a:t>
            </a:r>
            <a:endParaRPr lang="zh-CN" altLang="en-US" sz="3600" b="1" dirty="0"/>
          </a:p>
          <a:p>
            <a:r>
              <a:rPr lang="zh-CN" altLang="en-US" sz="3600" b="1" dirty="0"/>
              <a:t>会费收入                  </a:t>
            </a:r>
            <a:r>
              <a:rPr lang="zh-CN" altLang="en-US" sz="3600" b="1" u="sng" dirty="0"/>
              <a:t>支出合计            24</a:t>
            </a:r>
            <a:endParaRPr lang="zh-CN" altLang="en-US" sz="3600" b="1" u="sng" dirty="0"/>
          </a:p>
          <a:p>
            <a:r>
              <a:rPr lang="zh-CN" altLang="en-US" sz="3600" b="1" dirty="0"/>
              <a:t>拨缴经费收入  27     本年结余              4 </a:t>
            </a:r>
            <a:endParaRPr lang="zh-CN" altLang="en-US" sz="3600" b="1" dirty="0"/>
          </a:p>
          <a:p>
            <a:r>
              <a:rPr lang="zh-CN" altLang="en-US" sz="3600" b="1" dirty="0"/>
              <a:t> 行政补助收入          加：上年结余       7</a:t>
            </a:r>
            <a:endParaRPr lang="zh-CN" altLang="en-US" sz="3600" b="1" dirty="0"/>
          </a:p>
          <a:p>
            <a:r>
              <a:rPr lang="zh-CN" altLang="en-US" sz="3600" b="1" dirty="0"/>
              <a:t>投资收益                  加：本年收回投资        </a:t>
            </a:r>
            <a:endParaRPr lang="zh-CN" altLang="en-US" sz="3600" b="1" dirty="0"/>
          </a:p>
          <a:p>
            <a:r>
              <a:rPr lang="zh-CN" altLang="en-US" sz="3600" b="1" dirty="0"/>
              <a:t>其他收入           1     减：本年提取后备金</a:t>
            </a:r>
            <a:endParaRPr lang="zh-CN" altLang="en-US" sz="3600" b="1" dirty="0"/>
          </a:p>
          <a:p>
            <a:r>
              <a:rPr lang="zh-CN" altLang="en-US" sz="3600" b="1" dirty="0"/>
              <a:t> </a:t>
            </a:r>
            <a:r>
              <a:rPr lang="zh-CN" altLang="en-US" sz="3600" b="1" u="sng" dirty="0"/>
              <a:t>收入合计        28  </a:t>
            </a:r>
            <a:r>
              <a:rPr lang="zh-CN" altLang="en-US" sz="3600" b="1" dirty="0"/>
              <a:t>   期末滚存结余      17</a:t>
            </a:r>
            <a:endParaRPr lang="zh-CN" altLang="en-US" sz="3600" b="1" dirty="0"/>
          </a:p>
          <a:p>
            <a:pPr>
              <a:buNone/>
            </a:pPr>
            <a:r>
              <a:rPr lang="zh-CN" altLang="en-US" sz="3600" b="1" dirty="0"/>
              <a:t>      </a:t>
            </a:r>
            <a:r>
              <a:rPr lang="zh-CN" altLang="en-US" sz="3600" b="1" u="sng" dirty="0">
                <a:solidFill>
                  <a:schemeClr val="accent2"/>
                </a:solidFill>
              </a:rPr>
              <a:t> </a:t>
            </a:r>
            <a:endParaRPr lang="zh-CN" altLang="en-US" sz="3600" b="1" u="sng" dirty="0">
              <a:solidFill>
                <a:schemeClr val="accent2"/>
              </a:solidFill>
            </a:endParaRPr>
          </a:p>
          <a:p>
            <a:r>
              <a:rPr lang="zh-CN" altLang="en-US" sz="3600" b="1" dirty="0"/>
              <a:t>  5个问题         </a:t>
            </a:r>
            <a:endParaRPr lang="zh-CN" altLang="en-US" sz="3600" b="1" dirty="0"/>
          </a:p>
          <a:p>
            <a:endParaRPr lang="zh-CN" altLang="en-US" sz="3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14339" name="文本框 14338"/>
          <p:cNvSpPr txBox="1"/>
          <p:nvPr/>
        </p:nvSpPr>
        <p:spPr>
          <a:xfrm>
            <a:off x="325438" y="117475"/>
            <a:ext cx="8569325" cy="5821363"/>
          </a:xfrm>
          <a:prstGeom prst="rect">
            <a:avLst/>
          </a:prstGeom>
          <a:noFill/>
          <a:ln w="9525">
            <a:noFill/>
          </a:ln>
        </p:spPr>
        <p:txBody>
          <a:bodyPr wrap="square">
            <a:spAutoFit/>
          </a:bodyPr>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三、审计中的常见问题</a:t>
            </a:r>
            <a:endParaRPr lang="zh-CN" altLang="en-US" sz="40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000" b="1" u="none" dirty="0">
                <a:latin typeface="宋体" panose="02010600030101010101" pitchFamily="2" charset="-122"/>
                <a:ea typeface="宋体" panose="02010600030101010101" pitchFamily="2" charset="-122"/>
                <a:sym typeface="宋体" panose="02010600030101010101" pitchFamily="2" charset="-122"/>
              </a:rPr>
              <a:t>1、</a:t>
            </a:r>
            <a:r>
              <a:rPr lang="zh-CN" altLang="en-US" sz="4000" b="1" u="none" dirty="0">
                <a:latin typeface="Arial" panose="020B0604020202020204" pitchFamily="34" charset="0"/>
                <a:ea typeface="宋体" panose="02010600030101010101" pitchFamily="2" charset="-122"/>
                <a:sym typeface="宋体" panose="02010600030101010101" pitchFamily="2" charset="-122"/>
              </a:rPr>
              <a:t>预算管理 </a:t>
            </a:r>
            <a:endParaRPr lang="zh-CN" altLang="en-US" sz="4000" b="1" u="none" dirty="0">
              <a:latin typeface="Arial" panose="020B0604020202020204" pitchFamily="34" charset="0"/>
              <a:ea typeface="宋体" panose="02010600030101010101" pitchFamily="2" charset="-122"/>
              <a:sym typeface="宋体" panose="02010600030101010101" pitchFamily="2" charset="-122"/>
            </a:endParaRPr>
          </a:p>
          <a:p>
            <a:pPr marL="0" lvl="0" indent="406400" algn="l" eaLnBrk="1" latinLnBrk="0" hangingPunct="1"/>
            <a:r>
              <a:rPr lang="zh-CN" altLang="en-US" sz="4000" b="1" u="none" dirty="0">
                <a:latin typeface="Arial" panose="020B0604020202020204" pitchFamily="34" charset="0"/>
                <a:ea typeface="宋体" panose="02010600030101010101" pitchFamily="2" charset="-122"/>
                <a:sym typeface="宋体" panose="02010600030101010101" pitchFamily="2" charset="-122"/>
              </a:rPr>
              <a:t>2、收入管理</a:t>
            </a:r>
            <a:endParaRPr lang="zh-CN" altLang="en-US" sz="4000" b="1" u="none" dirty="0">
              <a:latin typeface="Arial" panose="020B0604020202020204" pitchFamily="34" charset="0"/>
              <a:ea typeface="宋体" panose="02010600030101010101" pitchFamily="2" charset="-122"/>
              <a:sym typeface="宋体" panose="02010600030101010101" pitchFamily="2" charset="-122"/>
            </a:endParaRPr>
          </a:p>
          <a:p>
            <a:pPr marL="0" lvl="0" indent="406400" algn="l" eaLnBrk="1" latinLnBrk="0" hangingPunct="1"/>
            <a:r>
              <a:rPr lang="zh-CN" altLang="en-US" sz="4000" b="1" u="none" dirty="0">
                <a:latin typeface="Arial" panose="020B0604020202020204" pitchFamily="34" charset="0"/>
                <a:ea typeface="宋体" panose="02010600030101010101" pitchFamily="2" charset="-122"/>
                <a:sym typeface="宋体" panose="02010600030101010101" pitchFamily="2" charset="-122"/>
              </a:rPr>
              <a:t>3、支出管理  </a:t>
            </a:r>
            <a:endParaRPr lang="zh-CN" altLang="en-US" sz="4000" b="1" u="none" dirty="0">
              <a:latin typeface="Arial" panose="020B0604020202020204" pitchFamily="34" charset="0"/>
              <a:ea typeface="宋体" panose="02010600030101010101" pitchFamily="2" charset="-122"/>
              <a:sym typeface="宋体" panose="02010600030101010101" pitchFamily="2" charset="-122"/>
            </a:endParaRPr>
          </a:p>
          <a:p>
            <a:pPr marL="0" lvl="0" indent="406400" algn="l" eaLnBrk="1" latinLnBrk="0" hangingPunct="1"/>
            <a:r>
              <a:rPr lang="zh-CN" altLang="en-US" sz="4000" b="1" u="none" dirty="0">
                <a:latin typeface="Arial" panose="020B0604020202020204" pitchFamily="34" charset="0"/>
                <a:ea typeface="宋体" panose="02010600030101010101" pitchFamily="2" charset="-122"/>
                <a:sym typeface="宋体" panose="02010600030101010101" pitchFamily="2" charset="-122"/>
              </a:rPr>
              <a:t>4、货币资金及专项资金管理</a:t>
            </a:r>
            <a:endParaRPr lang="zh-CN" altLang="en-US" sz="4000" b="1" u="none" dirty="0">
              <a:latin typeface="Arial" panose="020B0604020202020204" pitchFamily="34" charset="0"/>
              <a:ea typeface="宋体" panose="02010600030101010101" pitchFamily="2" charset="-122"/>
              <a:sym typeface="宋体" panose="02010600030101010101" pitchFamily="2" charset="-122"/>
            </a:endParaRPr>
          </a:p>
          <a:p>
            <a:pPr marL="0" lvl="0" indent="406400" algn="l" eaLnBrk="1" latinLnBrk="0" hangingPunct="1"/>
            <a:r>
              <a:rPr lang="zh-CN" altLang="en-US" sz="4000" b="1" u="none" dirty="0">
                <a:latin typeface="宋体" panose="02010600030101010101" pitchFamily="2" charset="-122"/>
                <a:ea typeface="宋体" panose="02010600030101010101" pitchFamily="2" charset="-122"/>
                <a:sym typeface="宋体" panose="02010600030101010101" pitchFamily="2" charset="-122"/>
              </a:rPr>
              <a:t>5、固定资产管理</a:t>
            </a:r>
            <a:endParaRPr lang="zh-CN" altLang="en-US" sz="40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000" b="1" u="none" dirty="0">
                <a:latin typeface="宋体" panose="02010600030101010101" pitchFamily="2" charset="-122"/>
                <a:ea typeface="宋体" panose="02010600030101010101" pitchFamily="2" charset="-122"/>
                <a:sym typeface="宋体" panose="02010600030101010101" pitchFamily="2" charset="-122"/>
              </a:rPr>
              <a:t>6、投资及往来款管理</a:t>
            </a:r>
            <a:endParaRPr lang="zh-CN" altLang="en-US" sz="40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000" b="1" u="none" dirty="0">
                <a:latin typeface="宋体" panose="02010600030101010101" pitchFamily="2" charset="-122"/>
                <a:ea typeface="宋体" panose="02010600030101010101" pitchFamily="2" charset="-122"/>
                <a:sym typeface="宋体" panose="02010600030101010101" pitchFamily="2" charset="-122"/>
              </a:rPr>
              <a:t>7、内控制度管理</a:t>
            </a:r>
            <a:endParaRPr lang="zh-CN" altLang="en-US" sz="40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000" b="1" u="none" dirty="0">
                <a:latin typeface="宋体" panose="02010600030101010101" pitchFamily="2" charset="-122"/>
                <a:ea typeface="宋体" panose="02010600030101010101" pitchFamily="2" charset="-122"/>
                <a:sym typeface="宋体" panose="02010600030101010101" pitchFamily="2" charset="-122"/>
              </a:rPr>
              <a:t>8、其他管理    </a:t>
            </a:r>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15363" name="文本框 15362"/>
          <p:cNvSpPr txBox="1"/>
          <p:nvPr/>
        </p:nvSpPr>
        <p:spPr>
          <a:xfrm>
            <a:off x="323850" y="1052513"/>
            <a:ext cx="8569325" cy="1554162"/>
          </a:xfrm>
          <a:prstGeom prst="rect">
            <a:avLst/>
          </a:prstGeom>
          <a:noFill/>
          <a:ln w="9525">
            <a:noFill/>
          </a:ln>
        </p:spPr>
        <p:txBody>
          <a:bodyPr wrap="square">
            <a:spAutoFit/>
          </a:bodyPr>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1、经费预算执行情况</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（预算管理3类问题）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16387" name="文本框 16386"/>
          <p:cNvSpPr txBox="1"/>
          <p:nvPr/>
        </p:nvSpPr>
        <p:spPr>
          <a:xfrm>
            <a:off x="252413" y="188913"/>
            <a:ext cx="8659812" cy="6126162"/>
          </a:xfrm>
          <a:prstGeom prst="rect">
            <a:avLst/>
          </a:prstGeom>
          <a:noFill/>
          <a:ln w="9525">
            <a:noFill/>
          </a:ln>
        </p:spPr>
        <p:txBody>
          <a:bodyPr wrap="square">
            <a:spAutoFit/>
          </a:bodyPr>
          <a:p>
            <a:pPr marL="0" lvl="0" indent="0" algn="l" eaLnBrk="1" latinLnBrk="0" hangingPunct="1"/>
            <a:r>
              <a:rPr lang="zh-CN" altLang="en-US" sz="4400" b="1" u="none" dirty="0">
                <a:latin typeface="宋体" panose="02010600030101010101" pitchFamily="2" charset="-122"/>
                <a:ea typeface="宋体" panose="02010600030101010101" pitchFamily="2" charset="-122"/>
                <a:sym typeface="宋体" panose="02010600030101010101" pitchFamily="2" charset="-122"/>
              </a:rPr>
              <a:t>（1）是否按上级工会要求编制年度预决算</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400" b="1" u="none" dirty="0">
                <a:latin typeface="宋体" panose="02010600030101010101" pitchFamily="2" charset="-122"/>
                <a:ea typeface="宋体" panose="02010600030101010101" pitchFamily="2" charset="-122"/>
                <a:sym typeface="宋体" panose="02010600030101010101" pitchFamily="2" charset="-122"/>
              </a:rPr>
              <a:t>（</a:t>
            </a:r>
            <a:r>
              <a:rPr lang="zh-CN" altLang="en-US" sz="4400" b="1" u="sng" dirty="0">
                <a:latin typeface="宋体" panose="02010600030101010101" pitchFamily="2" charset="-122"/>
                <a:ea typeface="楷体_GB2312" charset="-122"/>
                <a:sym typeface="宋体" panose="02010600030101010101" pitchFamily="2" charset="-122"/>
              </a:rPr>
              <a:t>查预算表</a:t>
            </a:r>
            <a:r>
              <a:rPr lang="zh-CN" altLang="en-US" sz="44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400" b="1" u="none" dirty="0">
                <a:latin typeface="宋体" panose="02010600030101010101" pitchFamily="2" charset="-122"/>
                <a:ea typeface="宋体" panose="02010600030101010101" pitchFamily="2" charset="-122"/>
                <a:sym typeface="宋体" panose="02010600030101010101" pitchFamily="2" charset="-122"/>
              </a:rPr>
              <a:t>（2）在年度无重大支出项目的情况下不得编制赤字预算。</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400" b="1" u="none" dirty="0">
                <a:latin typeface="宋体" panose="02010600030101010101" pitchFamily="2" charset="-122"/>
                <a:ea typeface="宋体" panose="02010600030101010101" pitchFamily="2" charset="-122"/>
                <a:sym typeface="宋体" panose="02010600030101010101" pitchFamily="2" charset="-122"/>
              </a:rPr>
              <a:t>（</a:t>
            </a:r>
            <a:r>
              <a:rPr lang="zh-CN" altLang="en-US" sz="4400" b="1" u="sng" dirty="0">
                <a:latin typeface="宋体" panose="02010600030101010101" pitchFamily="2" charset="-122"/>
                <a:ea typeface="楷体_GB2312" charset="-122"/>
                <a:sym typeface="宋体" panose="02010600030101010101" pitchFamily="2" charset="-122"/>
              </a:rPr>
              <a:t>查经费收支表预算当年滚存结余行</a:t>
            </a:r>
            <a:r>
              <a:rPr lang="zh-CN" altLang="en-US" sz="4400" b="1" u="none" dirty="0">
                <a:latin typeface="宋体" panose="02010600030101010101" pitchFamily="2" charset="-122"/>
                <a:ea typeface="宋体" panose="02010600030101010101" pitchFamily="2" charset="-122"/>
                <a:sym typeface="宋体" panose="02010600030101010101" pitchFamily="2" charset="-122"/>
              </a:rPr>
              <a:t>）</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400" u="none" dirty="0">
                <a:latin typeface="Arial" panose="020B0604020202020204" pitchFamily="34" charset="0"/>
                <a:ea typeface="宋体" panose="02010600030101010101" pitchFamily="2" charset="-122"/>
              </a:rPr>
              <a:t>（</a:t>
            </a:r>
            <a:r>
              <a:rPr lang="zh-CN" altLang="en-US" sz="4400" u="none" dirty="0">
                <a:latin typeface="宋体" panose="02010600030101010101" pitchFamily="2" charset="-122"/>
                <a:ea typeface="宋体" panose="02010600030101010101" pitchFamily="2" charset="-122"/>
              </a:rPr>
              <a:t>3</a:t>
            </a:r>
            <a:r>
              <a:rPr lang="zh-CN" altLang="en-US" sz="4400" u="none" dirty="0">
                <a:latin typeface="Arial" panose="020B0604020202020204" pitchFamily="34" charset="0"/>
                <a:ea typeface="宋体" panose="02010600030101010101" pitchFamily="2" charset="-122"/>
              </a:rPr>
              <a:t>）预算报表相关</a:t>
            </a:r>
            <a:r>
              <a:rPr lang="zh-CN" altLang="en-US" sz="4400" u="none" dirty="0">
                <a:latin typeface="Arial" panose="020B0604020202020204" pitchFamily="34" charset="0"/>
                <a:ea typeface="宋体" panose="02010600030101010101" pitchFamily="2" charset="-122"/>
              </a:rPr>
              <a:t>鉴</a:t>
            </a:r>
            <a:r>
              <a:rPr lang="zh-CN" altLang="en-US" sz="4400" u="none" dirty="0">
                <a:latin typeface="Arial" panose="020B0604020202020204" pitchFamily="34" charset="0"/>
                <a:ea typeface="宋体" panose="02010600030101010101" pitchFamily="2" charset="-122"/>
              </a:rPr>
              <a:t>印是否齐全</a:t>
            </a:r>
            <a:endParaRPr lang="zh-CN" altLang="en-US" sz="4400" u="none" dirty="0">
              <a:latin typeface="Arial" panose="020B0604020202020204" pitchFamily="34" charset="0"/>
              <a:ea typeface="宋体" panose="02010600030101010101" pitchFamily="2" charset="-122"/>
            </a:endParaRPr>
          </a:p>
          <a:p>
            <a:pPr marL="0" lvl="0" indent="0" algn="l" eaLnBrk="1" latinLnBrk="0" hangingPunct="1"/>
            <a:r>
              <a:rPr lang="zh-CN" altLang="en-US" sz="4400" u="none" dirty="0">
                <a:latin typeface="Arial" panose="020B0604020202020204" pitchFamily="34" charset="0"/>
                <a:ea typeface="宋体" panose="02010600030101010101" pitchFamily="2" charset="-122"/>
              </a:rPr>
              <a:t>（</a:t>
            </a:r>
            <a:r>
              <a:rPr lang="zh-CN" altLang="en-US" sz="4400" b="1" u="none" dirty="0">
                <a:latin typeface="Arial" panose="020B0604020202020204" pitchFamily="34" charset="0"/>
                <a:ea typeface="楷体_GB2312" charset="-122"/>
              </a:rPr>
              <a:t>查预算封皮规范经审工作</a:t>
            </a:r>
            <a:r>
              <a:rPr lang="zh-CN" altLang="en-US" sz="4400" u="none" dirty="0">
                <a:latin typeface="Arial" panose="020B0604020202020204" pitchFamily="34" charset="0"/>
                <a:ea typeface="宋体" panose="02010600030101010101" pitchFamily="2" charset="-122"/>
              </a:rPr>
              <a:t>）</a:t>
            </a:r>
            <a:endParaRPr lang="zh-CN" altLang="en-US" sz="4400" u="none" dirty="0">
              <a:latin typeface="Arial" panose="020B0604020202020204" pitchFamily="34" charset="0"/>
              <a:ea typeface="宋体" panose="0201060003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
          <p:cNvSpPr>
            <a:spLocks noGrp="1"/>
          </p:cNvSpPr>
          <p:nvPr>
            <p:ph type="title"/>
          </p:nvPr>
        </p:nvSpPr>
        <p:spPr>
          <a:ln/>
        </p:spPr>
        <p:txBody>
          <a:bodyPr wrap="square" anchor="ctr"/>
          <a:p>
            <a:pPr lvl="0" eaLnBrk="1" hangingPunct="1"/>
            <a:br>
              <a:rPr lang="zh-CN" altLang="en-US" sz="4000" dirty="0"/>
            </a:br>
            <a:r>
              <a:rPr lang="en-US" altLang="x-none" sz="4000" b="1" dirty="0"/>
              <a:t> </a:t>
            </a:r>
            <a:br>
              <a:rPr lang="zh-CN" altLang="en-US" sz="4000" dirty="0"/>
            </a:br>
            <a:endParaRPr lang="zh-CN" altLang="en-US" sz="4000" dirty="0"/>
          </a:p>
        </p:txBody>
      </p:sp>
      <p:sp>
        <p:nvSpPr>
          <p:cNvPr id="17411" name="文本框 17410"/>
          <p:cNvSpPr txBox="1"/>
          <p:nvPr/>
        </p:nvSpPr>
        <p:spPr>
          <a:xfrm>
            <a:off x="180975" y="1196975"/>
            <a:ext cx="8856663" cy="2286000"/>
          </a:xfrm>
          <a:prstGeom prst="rect">
            <a:avLst/>
          </a:prstGeom>
          <a:noFill/>
          <a:ln w="9525">
            <a:noFill/>
          </a:ln>
        </p:spPr>
        <p:txBody>
          <a:bodyPr wrap="square">
            <a:spAutoFit/>
          </a:bodyPr>
          <a:p>
            <a:pPr marL="0" lvl="0" indent="406400" algn="l" eaLnBrk="1" latinLnBrk="0" hangingPunct="1"/>
            <a:r>
              <a:rPr lang="zh-CN" altLang="en-US" sz="1600" b="1" u="none" dirty="0">
                <a:latin typeface="宋体" panose="02010600030101010101" pitchFamily="2" charset="-122"/>
                <a:ea typeface="宋体" panose="02010600030101010101" pitchFamily="2" charset="-122"/>
                <a:sym typeface="宋体" panose="02010600030101010101" pitchFamily="2" charset="-122"/>
              </a:rPr>
              <a:t>      </a:t>
            </a:r>
            <a:r>
              <a:rPr lang="zh-CN" altLang="en-US" sz="4800" b="1" u="none" dirty="0">
                <a:latin typeface="宋体" panose="02010600030101010101" pitchFamily="2" charset="-122"/>
                <a:ea typeface="宋体" panose="02010600030101010101" pitchFamily="2" charset="-122"/>
                <a:sym typeface="宋体" panose="02010600030101010101" pitchFamily="2" charset="-122"/>
              </a:rPr>
              <a:t>2、经费计拨及相关收入管理情况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（收入管理6类问题）</a:t>
            </a:r>
            <a:endParaRPr lang="zh-CN" altLang="en-US" sz="4800" u="none" dirty="0">
              <a:latin typeface="Arial" panose="020B0604020202020204" pitchFamily="34" charset="0"/>
              <a:ea typeface="宋体" panose="0201060003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18435" name="文本框 18434"/>
          <p:cNvSpPr txBox="1"/>
          <p:nvPr/>
        </p:nvSpPr>
        <p:spPr>
          <a:xfrm>
            <a:off x="180975" y="117475"/>
            <a:ext cx="8856663" cy="6308725"/>
          </a:xfrm>
          <a:prstGeom prst="rect">
            <a:avLst/>
          </a:prstGeom>
          <a:noFill/>
          <a:ln w="9525">
            <a:noFill/>
          </a:ln>
        </p:spPr>
        <p:txBody>
          <a:bodyPr wrap="square">
            <a:spAutoFit/>
          </a:bodyPr>
          <a:p>
            <a:pPr marL="0" lvl="0" indent="406400" algn="l" eaLnBrk="1" latinLnBrk="0" hangingPunct="1"/>
            <a:r>
              <a:rPr lang="zh-CN" altLang="en-US" sz="4800" b="1" u="none">
                <a:latin typeface="宋体" panose="02010600030101010101" pitchFamily="2" charset="-122"/>
                <a:ea typeface="宋体" panose="02010600030101010101" pitchFamily="2" charset="-122"/>
                <a:sym typeface="宋体" panose="02010600030101010101" pitchFamily="2" charset="-122"/>
              </a:rPr>
              <a:t>（</a:t>
            </a:r>
            <a:r>
              <a:rPr lang="en-US" altLang="zh-CN" sz="4800" b="1" u="none">
                <a:latin typeface="宋体" panose="02010600030101010101" pitchFamily="2" charset="-122"/>
                <a:ea typeface="宋体" panose="02010600030101010101" pitchFamily="2" charset="-122"/>
                <a:sym typeface="宋体" panose="02010600030101010101" pitchFamily="2" charset="-122"/>
              </a:rPr>
              <a:t>1</a:t>
            </a:r>
            <a:r>
              <a:rPr lang="zh-CN" altLang="en-US" sz="4800" b="1" u="none">
                <a:latin typeface="宋体" panose="02010600030101010101" pitchFamily="2" charset="-122"/>
                <a:ea typeface="宋体" panose="02010600030101010101" pitchFamily="2" charset="-122"/>
                <a:sym typeface="宋体" panose="02010600030101010101" pitchFamily="2" charset="-122"/>
              </a:rPr>
              <a:t>）工会经费是否按照职工全部工资总额计算提取</a:t>
            </a:r>
            <a:endParaRPr lang="zh-CN" altLang="en-US" sz="4800" b="1" u="none">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3600" b="1" u="none">
                <a:latin typeface="宋体" panose="02010600030101010101" pitchFamily="2" charset="-122"/>
                <a:ea typeface="宋体" panose="02010600030101010101" pitchFamily="2" charset="-122"/>
                <a:sym typeface="宋体" panose="02010600030101010101" pitchFamily="2" charset="-122"/>
              </a:rPr>
              <a:t>（</a:t>
            </a:r>
            <a:r>
              <a:rPr lang="zh-CN" altLang="en-US" sz="4000" b="1" u="none">
                <a:latin typeface="宋体" panose="02010600030101010101" pitchFamily="2" charset="-122"/>
                <a:ea typeface="楷体_GB2312" charset="-122"/>
                <a:sym typeface="宋体" panose="02010600030101010101" pitchFamily="2" charset="-122"/>
              </a:rPr>
              <a:t>查劳资或人事部门劳动工资统计报表</a:t>
            </a:r>
            <a:r>
              <a:rPr lang="zh-CN" altLang="en-US" sz="3600" b="1" u="none">
                <a:latin typeface="宋体" panose="02010600030101010101" pitchFamily="2" charset="-122"/>
                <a:ea typeface="宋体" panose="02010600030101010101" pitchFamily="2" charset="-122"/>
                <a:sym typeface="宋体" panose="02010600030101010101" pitchFamily="2" charset="-122"/>
              </a:rPr>
              <a:t>）</a:t>
            </a:r>
            <a:endParaRPr lang="zh-CN" altLang="en-US" sz="3600" b="1" u="none">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a:latin typeface="宋体" panose="02010600030101010101" pitchFamily="2" charset="-122"/>
                <a:ea typeface="宋体" panose="02010600030101010101" pitchFamily="2" charset="-122"/>
                <a:sym typeface="宋体" panose="02010600030101010101" pitchFamily="2" charset="-122"/>
              </a:rPr>
              <a:t>注意两方面问题：</a:t>
            </a:r>
            <a:endParaRPr lang="zh-CN" altLang="en-US" sz="4800" b="1" u="none">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a:latin typeface="宋体" panose="02010600030101010101" pitchFamily="2" charset="-122"/>
                <a:ea typeface="宋体" panose="02010600030101010101" pitchFamily="2" charset="-122"/>
                <a:sym typeface="宋体" panose="02010600030101010101" pitchFamily="2" charset="-122"/>
              </a:rPr>
              <a:t>一是计提工会经费时报表的使用（</a:t>
            </a:r>
            <a:r>
              <a:rPr lang="zh-CN" altLang="en-US" sz="4000" b="1" u="none">
                <a:latin typeface="宋体" panose="02010600030101010101" pitchFamily="2" charset="-122"/>
                <a:ea typeface="楷体_GB2312" charset="-122"/>
                <a:sym typeface="宋体" panose="02010600030101010101" pitchFamily="2" charset="-122"/>
              </a:rPr>
              <a:t>劳动工资统计报表</a:t>
            </a:r>
            <a:r>
              <a:rPr lang="zh-CN" altLang="en-US" sz="4800" b="1" u="none">
                <a:latin typeface="宋体" panose="02010600030101010101" pitchFamily="2" charset="-122"/>
                <a:ea typeface="宋体" panose="02010600030101010101" pitchFamily="2" charset="-122"/>
                <a:sym typeface="宋体" panose="02010600030101010101" pitchFamily="2" charset="-122"/>
              </a:rPr>
              <a:t>）    </a:t>
            </a:r>
            <a:endParaRPr lang="zh-CN" altLang="en-US" sz="4800" b="1" u="none">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a:latin typeface="宋体" panose="02010600030101010101" pitchFamily="2" charset="-122"/>
                <a:ea typeface="宋体" panose="02010600030101010101" pitchFamily="2" charset="-122"/>
                <a:sym typeface="宋体" panose="02010600030101010101" pitchFamily="2" charset="-122"/>
              </a:rPr>
              <a:t>二是工资总额范围的确认（</a:t>
            </a:r>
            <a:r>
              <a:rPr lang="zh-CN" altLang="en-US" sz="4000" b="1" u="none">
                <a:latin typeface="宋体" panose="02010600030101010101" pitchFamily="2" charset="-122"/>
                <a:ea typeface="楷体_GB2312" charset="-122"/>
                <a:sym typeface="宋体" panose="02010600030101010101" pitchFamily="2" charset="-122"/>
              </a:rPr>
              <a:t>全部）</a:t>
            </a:r>
            <a:endParaRPr lang="zh-CN" altLang="en-US" sz="4000" b="1" u="none">
              <a:latin typeface="Arial" panose="020B0604020202020204" pitchFamily="34" charset="0"/>
              <a:ea typeface="楷体_GB231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标题 1"/>
          <p:cNvSpPr>
            <a:spLocks noGrp="1"/>
          </p:cNvSpPr>
          <p:nvPr>
            <p:ph type="title"/>
          </p:nvPr>
        </p:nvSpPr>
        <p:spPr>
          <a:ln/>
        </p:spPr>
        <p:txBody>
          <a:bodyPr wrap="square" anchor="ctr"/>
          <a:p>
            <a:pPr lvl="0" eaLnBrk="1" hangingPunct="1"/>
            <a:br>
              <a:rPr lang="zh-CN" altLang="en-US" sz="4000" dirty="0"/>
            </a:br>
            <a:r>
              <a:rPr lang="en-US" altLang="x-none" sz="4000" b="1" dirty="0"/>
              <a:t> </a:t>
            </a:r>
            <a:br>
              <a:rPr lang="zh-CN" altLang="en-US" sz="4000" dirty="0"/>
            </a:br>
            <a:endParaRPr lang="zh-CN" altLang="en-US" sz="4000" dirty="0"/>
          </a:p>
        </p:txBody>
      </p:sp>
      <p:sp>
        <p:nvSpPr>
          <p:cNvPr id="19459" name="文本框 19458"/>
          <p:cNvSpPr txBox="1"/>
          <p:nvPr/>
        </p:nvSpPr>
        <p:spPr>
          <a:xfrm>
            <a:off x="180975" y="188913"/>
            <a:ext cx="8783638" cy="5638800"/>
          </a:xfrm>
          <a:prstGeom prst="rect">
            <a:avLst/>
          </a:prstGeom>
          <a:noFill/>
          <a:ln w="9525">
            <a:noFill/>
          </a:ln>
        </p:spPr>
        <p:txBody>
          <a:bodyPr wrap="square">
            <a:spAutoFit/>
          </a:bodyPr>
          <a:p>
            <a:pPr marL="0" lvl="0" indent="406400" algn="l" eaLnBrk="1" latinLnBrk="0" hangingPunct="1"/>
            <a:r>
              <a:rPr lang="zh-CN" altLang="en-US" sz="4400" b="1" u="none" dirty="0">
                <a:latin typeface="宋体" panose="02010600030101010101" pitchFamily="2" charset="-122"/>
                <a:ea typeface="宋体" panose="02010600030101010101" pitchFamily="2" charset="-122"/>
                <a:sym typeface="宋体" panose="02010600030101010101" pitchFamily="2" charset="-122"/>
              </a:rPr>
              <a:t>（2）</a:t>
            </a:r>
            <a:r>
              <a:rPr lang="zh-CN" altLang="en-US" sz="4400" b="1" u="sng" dirty="0">
                <a:latin typeface="宋体" panose="02010600030101010101" pitchFamily="2" charset="-122"/>
                <a:ea typeface="宋体" panose="02010600030101010101" pitchFamily="2" charset="-122"/>
                <a:sym typeface="宋体" panose="02010600030101010101" pitchFamily="2" charset="-122"/>
              </a:rPr>
              <a:t>是否按规定收缴会员会费</a:t>
            </a:r>
            <a:r>
              <a:rPr lang="zh-CN" altLang="en-US" sz="4400" b="1" u="none" dirty="0">
                <a:latin typeface="宋体" panose="02010600030101010101" pitchFamily="2" charset="-122"/>
                <a:ea typeface="宋体" panose="02010600030101010101" pitchFamily="2" charset="-122"/>
                <a:sym typeface="Arial" panose="020B0604020202020204" pitchFamily="34" charset="0"/>
              </a:rPr>
              <a:t>※</a:t>
            </a:r>
            <a:r>
              <a:rPr lang="zh-CN" altLang="en-US" sz="4400" b="1" u="sng" dirty="0">
                <a:latin typeface="宋体" panose="02010600030101010101" pitchFamily="2" charset="-122"/>
                <a:ea typeface="宋体" panose="02010600030101010101" pitchFamily="2" charset="-122"/>
                <a:sym typeface="宋体" panose="02010600030101010101" pitchFamily="2" charset="-122"/>
              </a:rPr>
              <a:t>  </a:t>
            </a:r>
            <a:endParaRPr lang="zh-CN" altLang="en-US" sz="4400" b="1" u="sng"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400" b="1" u="none" dirty="0">
                <a:latin typeface="宋体" panose="02010600030101010101" pitchFamily="2" charset="-122"/>
                <a:ea typeface="宋体" panose="02010600030101010101" pitchFamily="2" charset="-122"/>
                <a:sym typeface="宋体" panose="02010600030101010101" pitchFamily="2" charset="-122"/>
              </a:rPr>
              <a:t>    （</a:t>
            </a:r>
            <a:r>
              <a:rPr lang="zh-CN" altLang="en-US" sz="4000" b="1" u="none" dirty="0">
                <a:latin typeface="楷体_GB2312" charset="-122"/>
                <a:ea typeface="楷体_GB2312" charset="-122"/>
                <a:sym typeface="宋体" panose="02010600030101010101" pitchFamily="2" charset="-122"/>
              </a:rPr>
              <a:t>查经费收支表第1行</a:t>
            </a:r>
            <a:r>
              <a:rPr lang="zh-CN" altLang="en-US" sz="4400" b="1" u="none" dirty="0">
                <a:latin typeface="宋体" panose="02010600030101010101" pitchFamily="2" charset="-122"/>
                <a:ea typeface="宋体" panose="02010600030101010101" pitchFamily="2" charset="-122"/>
                <a:sym typeface="宋体" panose="02010600030101010101" pitchFamily="2" charset="-122"/>
              </a:rPr>
              <a:t>）</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400" b="1" u="none" dirty="0">
                <a:latin typeface="宋体" panose="02010600030101010101" pitchFamily="2" charset="-122"/>
                <a:ea typeface="宋体" panose="02010600030101010101" pitchFamily="2" charset="-122"/>
                <a:sym typeface="宋体" panose="02010600030101010101" pitchFamily="2" charset="-122"/>
              </a:rPr>
              <a:t>会费标准：基本工资*0.5%*12</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endParaRPr lang="zh-CN" altLang="en-US" sz="36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3600" b="1" u="none" dirty="0">
                <a:latin typeface="宋体" panose="02010600030101010101" pitchFamily="2" charset="-122"/>
                <a:ea typeface="宋体" panose="02010600030101010101" pitchFamily="2" charset="-122"/>
                <a:sym typeface="宋体" panose="02010600030101010101" pitchFamily="2" charset="-122"/>
              </a:rPr>
              <a:t>行政单位基本工资（职务工资+级别工资） </a:t>
            </a:r>
            <a:r>
              <a:rPr lang="zh-CN" altLang="en-US" sz="44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endParaRPr lang="zh-CN" altLang="en-US" sz="36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3600" b="1" u="none" dirty="0">
                <a:latin typeface="宋体" panose="02010600030101010101" pitchFamily="2" charset="-122"/>
                <a:ea typeface="宋体" panose="02010600030101010101" pitchFamily="2" charset="-122"/>
                <a:sym typeface="宋体" panose="02010600030101010101" pitchFamily="2" charset="-122"/>
              </a:rPr>
              <a:t>事业单位基本工资（岗位工资+薪级工资）</a:t>
            </a:r>
            <a:r>
              <a:rPr lang="zh-CN" altLang="en-US" sz="44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endParaRPr lang="zh-CN" altLang="en-US" sz="36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3600" b="1" u="none" dirty="0">
                <a:latin typeface="宋体" panose="02010600030101010101" pitchFamily="2" charset="-122"/>
                <a:ea typeface="宋体" panose="02010600030101010101" pitchFamily="2" charset="-122"/>
                <a:sym typeface="宋体" panose="02010600030101010101" pitchFamily="2" charset="-122"/>
              </a:rPr>
              <a:t>企业单位基本工资（岗位工资+技能工资）</a:t>
            </a:r>
            <a:endParaRPr lang="zh-CN" altLang="en-US" sz="3600" b="1" u="none" dirty="0">
              <a:latin typeface="宋体" panose="02010600030101010101" pitchFamily="2" charset="-122"/>
              <a:ea typeface="宋体" panose="02010600030101010101" pitchFamily="2" charset="-122"/>
              <a:sym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内容占位符 2"/>
          <p:cNvSpPr>
            <a:spLocks noGrp="1"/>
          </p:cNvSpPr>
          <p:nvPr>
            <p:ph idx="4294967295"/>
          </p:nvPr>
        </p:nvSpPr>
        <p:spPr>
          <a:xfrm>
            <a:off x="457200" y="0"/>
            <a:ext cx="8229600" cy="6715125"/>
          </a:xfrm>
          <a:ln/>
        </p:spPr>
        <p:txBody>
          <a:bodyPr wrap="square" anchor="t"/>
          <a:p>
            <a:pPr lvl="0" eaLnBrk="1" hangingPunct="1"/>
            <a:br>
              <a:rPr lang="en-US" altLang="zh-CN"/>
            </a:br>
            <a:endParaRPr lang="en-US" altLang="zh-CN" sz="3600"/>
          </a:p>
        </p:txBody>
      </p:sp>
      <p:sp>
        <p:nvSpPr>
          <p:cNvPr id="20483" name="文本框 20482"/>
          <p:cNvSpPr txBox="1"/>
          <p:nvPr/>
        </p:nvSpPr>
        <p:spPr>
          <a:xfrm>
            <a:off x="323850" y="404813"/>
            <a:ext cx="8640763" cy="5821362"/>
          </a:xfrm>
          <a:prstGeom prst="rect">
            <a:avLst/>
          </a:prstGeom>
          <a:noFill/>
          <a:ln w="9525">
            <a:noFill/>
          </a:ln>
        </p:spPr>
        <p:txBody>
          <a:bodyPr wrap="square">
            <a:spAutoFit/>
          </a:bodyPr>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（3）有投资的基层工会是否正确核算投资收益</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r>
              <a:rPr lang="zh-CN" altLang="en-US" sz="4000" b="1" u="none" dirty="0">
                <a:latin typeface="宋体" panose="02010600030101010101" pitchFamily="2" charset="-122"/>
                <a:ea typeface="楷体_GB2312" charset="-122"/>
                <a:sym typeface="宋体" panose="02010600030101010101" pitchFamily="2" charset="-122"/>
              </a:rPr>
              <a:t>查资产负债表期末栏投资科目及经费收支表的投资损益科目</a:t>
            </a:r>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（4）</a:t>
            </a:r>
            <a:r>
              <a:rPr lang="zh-CN" altLang="en-US" sz="4400" b="1" u="none" dirty="0">
                <a:latin typeface="宋体" panose="02010600030101010101" pitchFamily="2" charset="-122"/>
                <a:ea typeface="宋体" panose="02010600030101010101" pitchFamily="2" charset="-122"/>
                <a:sym typeface="宋体" panose="02010600030101010101" pitchFamily="2" charset="-122"/>
              </a:rPr>
              <a:t>是否正确核算其他收入中的租赁及固定资产变价收入和建会</a:t>
            </a:r>
            <a:r>
              <a:rPr lang="zh-CN" altLang="en-US" sz="4400" b="1" u="sng" dirty="0">
                <a:solidFill>
                  <a:schemeClr val="accent1"/>
                </a:solidFill>
                <a:latin typeface="宋体" panose="02010600030101010101" pitchFamily="2" charset="-122"/>
                <a:ea typeface="宋体" panose="02010600030101010101" pitchFamily="2" charset="-122"/>
                <a:sym typeface="宋体" panose="02010600030101010101" pitchFamily="2" charset="-122"/>
              </a:rPr>
              <a:t>筹备金</a:t>
            </a:r>
            <a:endParaRPr lang="zh-CN" altLang="en-US" sz="4400" b="1" u="sng" dirty="0">
              <a:solidFill>
                <a:schemeClr val="accent1"/>
              </a:solidFill>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r>
              <a:rPr lang="zh-CN" altLang="en-US" sz="4000" b="1" u="none" dirty="0">
                <a:latin typeface="宋体" panose="02010600030101010101" pitchFamily="2" charset="-122"/>
                <a:ea typeface="楷体_GB2312" charset="-122"/>
                <a:sym typeface="宋体" panose="02010600030101010101" pitchFamily="2" charset="-122"/>
              </a:rPr>
              <a:t>查其他应付款或通过审计调查发现</a:t>
            </a:r>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endParaRPr lang="zh-CN" altLang="en-US" sz="4800" u="none" dirty="0">
              <a:latin typeface="Arial" panose="020B0604020202020204" pitchFamily="34" charset="0"/>
              <a:ea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21507" name="文本框 21506"/>
          <p:cNvSpPr txBox="1"/>
          <p:nvPr/>
        </p:nvSpPr>
        <p:spPr>
          <a:xfrm>
            <a:off x="180975" y="909638"/>
            <a:ext cx="8785225" cy="5211762"/>
          </a:xfrm>
          <a:prstGeom prst="rect">
            <a:avLst/>
          </a:prstGeom>
          <a:noFill/>
          <a:ln w="9525">
            <a:noFill/>
          </a:ln>
        </p:spPr>
        <p:txBody>
          <a:bodyPr wrap="square">
            <a:spAutoFit/>
          </a:bodyPr>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（5）行政补助收入是否纳入预算管理</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r>
              <a:rPr lang="zh-CN" altLang="en-US" sz="4000" b="1" u="sng" dirty="0">
                <a:latin typeface="宋体" panose="02010600030101010101" pitchFamily="2" charset="-122"/>
                <a:ea typeface="楷体_GB2312" charset="-122"/>
                <a:sym typeface="宋体" panose="02010600030101010101" pitchFamily="2" charset="-122"/>
              </a:rPr>
              <a:t>查其他应付款</a:t>
            </a:r>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（6）建会筹备金的核算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（查筹备金的会计分录是否进行分配）</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r>
              <a:rPr lang="zh-CN" altLang="en-US" sz="3200" b="1" u="none" dirty="0">
                <a:latin typeface="宋体" panose="02010600030101010101" pitchFamily="2" charset="-122"/>
                <a:ea typeface="宋体" panose="02010600030101010101" pitchFamily="2" charset="-122"/>
                <a:sym typeface="宋体" panose="02010600030101010101" pitchFamily="2" charset="-122"/>
              </a:rPr>
              <a:t>以收付实现制为主，以权责发生制为补充 </a:t>
            </a:r>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800" u="none" dirty="0">
              <a:latin typeface="Arial" panose="020B0604020202020204" pitchFamily="34" charset="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标题 4097"/>
          <p:cNvSpPr>
            <a:spLocks noGrp="1"/>
          </p:cNvSpPr>
          <p:nvPr>
            <p:ph type="title"/>
          </p:nvPr>
        </p:nvSpPr>
        <p:spPr>
          <a:ln/>
        </p:spPr>
        <p:txBody>
          <a:bodyPr anchor="ctr"/>
          <a:p/>
        </p:txBody>
      </p:sp>
      <p:sp>
        <p:nvSpPr>
          <p:cNvPr id="4099" name="文本占位符 4098"/>
          <p:cNvSpPr>
            <a:spLocks noGrp="1"/>
          </p:cNvSpPr>
          <p:nvPr>
            <p:ph type="body" idx="1"/>
          </p:nvPr>
        </p:nvSpPr>
        <p:spPr>
          <a:ln/>
        </p:spPr>
        <p:txBody>
          <a:bodyPr anchor="t"/>
          <a:p>
            <a:r>
              <a:rPr lang="zh-CN" altLang="en-US" sz="4400" dirty="0"/>
              <a:t>一、全国经审工作面临的形势</a:t>
            </a:r>
            <a:endParaRPr lang="zh-CN" altLang="en-US" sz="4400" dirty="0"/>
          </a:p>
          <a:p>
            <a:r>
              <a:rPr lang="zh-CN" altLang="en-US" sz="4400" dirty="0"/>
              <a:t>二、会计报表审计</a:t>
            </a:r>
            <a:endParaRPr lang="zh-CN" altLang="en-US" sz="4400" dirty="0"/>
          </a:p>
          <a:p>
            <a:r>
              <a:rPr lang="zh-CN" altLang="en-US" sz="4400" dirty="0"/>
              <a:t>三、审计中常见的问题</a:t>
            </a:r>
            <a:endParaRPr lang="zh-CN" altLang="en-US" sz="4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22531" name="文本框 22530"/>
          <p:cNvSpPr txBox="1"/>
          <p:nvPr/>
        </p:nvSpPr>
        <p:spPr>
          <a:xfrm>
            <a:off x="323850" y="909638"/>
            <a:ext cx="8424863" cy="5821362"/>
          </a:xfrm>
          <a:prstGeom prst="rect">
            <a:avLst/>
          </a:prstGeom>
          <a:noFill/>
          <a:ln w="9525">
            <a:noFill/>
          </a:ln>
        </p:spPr>
        <p:txBody>
          <a:bodyPr wrap="square">
            <a:spAutoFit/>
          </a:bodyPr>
          <a:p>
            <a:pPr marL="0" lvl="0" indent="406400" algn="l" eaLnBrk="1" latinLnBrk="0" hangingPunct="1"/>
            <a:r>
              <a:rPr lang="zh-CN" altLang="en-US" sz="4400" b="1" u="none" dirty="0">
                <a:latin typeface="Arial" panose="020B0604020202020204" pitchFamily="34" charset="0"/>
                <a:ea typeface="宋体" panose="02010600030101010101" pitchFamily="2" charset="-122"/>
                <a:sym typeface="宋体" panose="02010600030101010101" pitchFamily="2" charset="-122"/>
              </a:rPr>
              <a:t>3、经费使用情况  </a:t>
            </a:r>
            <a:endParaRPr lang="zh-CN" altLang="en-US" sz="4400" b="1" u="none" dirty="0">
              <a:latin typeface="Arial" panose="020B0604020202020204" pitchFamily="34" charset="0"/>
              <a:ea typeface="宋体" panose="02010600030101010101" pitchFamily="2" charset="-122"/>
              <a:sym typeface="宋体" panose="02010600030101010101" pitchFamily="2" charset="-122"/>
            </a:endParaRPr>
          </a:p>
          <a:p>
            <a:pPr marL="0" lvl="0" indent="406400" algn="l" eaLnBrk="1" latinLnBrk="0" hangingPunct="1"/>
            <a:r>
              <a:rPr lang="zh-CN" altLang="en-US" sz="4400" b="1" u="none" dirty="0">
                <a:latin typeface="Arial" panose="020B0604020202020204" pitchFamily="34" charset="0"/>
                <a:ea typeface="宋体" panose="02010600030101010101" pitchFamily="2" charset="-122"/>
                <a:sym typeface="宋体" panose="02010600030101010101" pitchFamily="2" charset="-122"/>
              </a:rPr>
              <a:t>    （支出管理7类问题） </a:t>
            </a:r>
            <a:r>
              <a:rPr lang="zh-CN" altLang="en-US" b="1" u="none" dirty="0">
                <a:latin typeface="Arial" panose="020B0604020202020204" pitchFamily="34" charset="0"/>
                <a:ea typeface="宋体" panose="02010600030101010101" pitchFamily="2" charset="-122"/>
                <a:sym typeface="宋体" panose="02010600030101010101" pitchFamily="2" charset="-122"/>
              </a:rPr>
              <a:t> </a:t>
            </a:r>
            <a:endParaRPr lang="zh-CN" altLang="en-US" b="1" u="none" dirty="0">
              <a:latin typeface="Arial" panose="020B0604020202020204" pitchFamily="34" charset="0"/>
              <a:ea typeface="宋体" panose="02010600030101010101" pitchFamily="2" charset="-122"/>
              <a:sym typeface="宋体" panose="02010600030101010101" pitchFamily="2" charset="-122"/>
            </a:endParaRPr>
          </a:p>
          <a:p>
            <a:pPr marL="0" lvl="0" indent="406400" algn="l" eaLnBrk="1" latinLnBrk="0" hangingPunct="1"/>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（1）是否严格控制经费支出预算，避免过度超、节支及转移支出现象的发生。</a:t>
            </a:r>
            <a:r>
              <a:rPr lang="zh-CN" altLang="en-US" sz="1200" b="1" u="none" dirty="0">
                <a:latin typeface="宋体" panose="02010600030101010101" pitchFamily="2" charset="-122"/>
                <a:ea typeface="宋体" panose="02010600030101010101" pitchFamily="2" charset="-122"/>
                <a:sym typeface="宋体" panose="02010600030101010101" pitchFamily="2" charset="-122"/>
              </a:rPr>
              <a:t>预算要充分体现刚性特点</a:t>
            </a:r>
            <a:endParaRPr lang="zh-CN" altLang="en-US" sz="12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r>
              <a:rPr lang="zh-CN" altLang="en-US" sz="4000" b="1" u="none" dirty="0">
                <a:latin typeface="宋体" panose="02010600030101010101" pitchFamily="2" charset="-122"/>
                <a:ea typeface="楷体_GB2312" charset="-122"/>
                <a:sym typeface="宋体" panose="02010600030101010101" pitchFamily="2" charset="-122"/>
              </a:rPr>
              <a:t>当年实际收支与预算比较；查其他应收款、其他应付款科目</a:t>
            </a:r>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endParaRPr lang="zh-CN" altLang="en-US" sz="4800" u="none" dirty="0">
              <a:latin typeface="Arial" panose="020B0604020202020204" pitchFamily="34" charset="0"/>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23555" name="文本框 23554"/>
          <p:cNvSpPr txBox="1"/>
          <p:nvPr/>
        </p:nvSpPr>
        <p:spPr>
          <a:xfrm>
            <a:off x="469900" y="620713"/>
            <a:ext cx="8351838" cy="5151437"/>
          </a:xfrm>
          <a:prstGeom prst="rect">
            <a:avLst/>
          </a:prstGeom>
          <a:noFill/>
          <a:ln w="9525">
            <a:noFill/>
          </a:ln>
        </p:spPr>
        <p:txBody>
          <a:bodyPr wrap="square">
            <a:spAutoFit/>
          </a:bodyPr>
          <a:p>
            <a:pPr marL="0" lvl="0" indent="0" algn="l" eaLnBrk="1" latinLnBrk="0" hangingPunct="1"/>
            <a:r>
              <a:rPr lang="zh-CN" altLang="en-US" sz="1600" b="1" u="none" dirty="0">
                <a:latin typeface="宋体" panose="02010600030101010101" pitchFamily="2" charset="-122"/>
                <a:ea typeface="宋体" panose="02010600030101010101" pitchFamily="2" charset="-122"/>
                <a:sym typeface="宋体" panose="02010600030101010101" pitchFamily="2" charset="-122"/>
              </a:rPr>
              <a:t> </a:t>
            </a:r>
            <a:r>
              <a:rPr lang="zh-CN" altLang="en-US" sz="4800" b="1" u="none" dirty="0">
                <a:latin typeface="宋体" panose="02010600030101010101" pitchFamily="2" charset="-122"/>
                <a:ea typeface="宋体" panose="02010600030101010101" pitchFamily="2" charset="-122"/>
                <a:sym typeface="宋体" panose="02010600030101010101" pitchFamily="2" charset="-122"/>
              </a:rPr>
              <a:t>（2）</a:t>
            </a:r>
            <a:r>
              <a:rPr lang="zh-CN" altLang="en-US" sz="4800" b="1" u="sng" dirty="0">
                <a:latin typeface="宋体" panose="02010600030101010101" pitchFamily="2" charset="-122"/>
                <a:ea typeface="宋体" panose="02010600030101010101" pitchFamily="2" charset="-122"/>
                <a:sym typeface="宋体" panose="02010600030101010101" pitchFamily="2" charset="-122"/>
              </a:rPr>
              <a:t>原始凭证的审核</a:t>
            </a:r>
            <a:endParaRPr lang="zh-CN" altLang="en-US" sz="4800" b="1" u="sng"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r>
              <a:rPr lang="zh-CN" altLang="en-US" sz="4000" b="1" u="none" dirty="0">
                <a:latin typeface="宋体" panose="02010600030101010101" pitchFamily="2" charset="-122"/>
                <a:ea typeface="楷体_GB2312" charset="-122"/>
                <a:sym typeface="宋体" panose="02010600030101010101" pitchFamily="2" charset="-122"/>
              </a:rPr>
              <a:t>最容易出现问题的环节，翻阅原始凭证，无捷径可走</a:t>
            </a:r>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r>
              <a:rPr lang="zh-CN" altLang="en-US" sz="4000" b="1" u="sng" dirty="0">
                <a:latin typeface="楷体_GB2312" charset="-122"/>
                <a:ea typeface="楷体_GB2312" charset="-122"/>
                <a:sym typeface="宋体" panose="02010600030101010101" pitchFamily="2" charset="-122"/>
              </a:rPr>
              <a:t>列举原始凭证不规范的8种现象</a:t>
            </a:r>
            <a:r>
              <a:rPr lang="zh-CN" altLang="en-US" sz="4000" b="1" u="none" dirty="0">
                <a:latin typeface="楷体_GB2312" charset="-122"/>
                <a:ea typeface="楷体_GB2312" charset="-122"/>
                <a:sym typeface="宋体" panose="02010600030101010101" pitchFamily="2" charset="-122"/>
              </a:rPr>
              <a:t>：</a:t>
            </a:r>
            <a:endParaRPr lang="zh-CN" altLang="en-US" sz="4000" b="1" u="none" dirty="0">
              <a:latin typeface="楷体_GB2312" charset="-122"/>
              <a:ea typeface="楷体_GB231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①原始凭证是否符合规定</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400" b="1" u="none" dirty="0">
                <a:latin typeface="宋体" panose="02010600030101010101" pitchFamily="2" charset="-122"/>
                <a:ea typeface="宋体" panose="02010600030101010101" pitchFamily="2" charset="-122"/>
                <a:sym typeface="宋体" panose="02010600030101010101" pitchFamily="2" charset="-122"/>
              </a:rPr>
              <a:t>（三联据是资金拨缴的结算凭证）</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24579" name="文本框 24578"/>
          <p:cNvSpPr txBox="1"/>
          <p:nvPr/>
        </p:nvSpPr>
        <p:spPr>
          <a:xfrm>
            <a:off x="180975" y="333375"/>
            <a:ext cx="8783638" cy="5211763"/>
          </a:xfrm>
          <a:prstGeom prst="rect">
            <a:avLst/>
          </a:prstGeom>
          <a:noFill/>
          <a:ln w="9525">
            <a:noFill/>
          </a:ln>
        </p:spPr>
        <p:txBody>
          <a:bodyPr wrap="square">
            <a:spAutoFit/>
          </a:bodyPr>
          <a:p>
            <a:pPr marL="0" lvl="0" indent="0" algn="l" eaLnBrk="1" latinLnBrk="0" hangingPunct="1"/>
            <a:r>
              <a:rPr lang="zh-CN" altLang="en-US" sz="1600" b="1" u="none" dirty="0">
                <a:latin typeface="宋体" panose="02010600030101010101" pitchFamily="2" charset="-122"/>
                <a:ea typeface="宋体" panose="02010600030101010101" pitchFamily="2" charset="-122"/>
                <a:sym typeface="宋体" panose="02010600030101010101" pitchFamily="2" charset="-122"/>
              </a:rPr>
              <a:t> </a:t>
            </a:r>
            <a:r>
              <a:rPr lang="zh-CN" altLang="en-US" sz="4800" b="1" u="none" dirty="0">
                <a:latin typeface="宋体" panose="02010600030101010101" pitchFamily="2" charset="-122"/>
                <a:ea typeface="宋体" panose="02010600030101010101" pitchFamily="2" charset="-122"/>
                <a:sym typeface="宋体" panose="02010600030101010101" pitchFamily="2" charset="-122"/>
              </a:rPr>
              <a:t>②物资采购、奖品发放，会议费、培训费、考察费报销</a:t>
            </a:r>
            <a:r>
              <a:rPr lang="zh-CN" altLang="en-US" sz="4800" b="1" u="sng" dirty="0">
                <a:latin typeface="宋体" panose="02010600030101010101" pitchFamily="2" charset="-122"/>
                <a:ea typeface="宋体" panose="02010600030101010101" pitchFamily="2" charset="-122"/>
                <a:sym typeface="宋体" panose="02010600030101010101" pitchFamily="2" charset="-122"/>
              </a:rPr>
              <a:t>手续不齐全</a:t>
            </a:r>
            <a:r>
              <a:rPr lang="zh-CN" altLang="en-US" sz="4800" b="1" u="none" dirty="0">
                <a:latin typeface="宋体" panose="02010600030101010101" pitchFamily="2" charset="-122"/>
                <a:ea typeface="宋体" panose="02010600030101010101" pitchFamily="2" charset="-122"/>
                <a:sym typeface="宋体" panose="02010600030101010101" pitchFamily="2" charset="-122"/>
              </a:rPr>
              <a:t>（附相关明细表。如：参会、培训、考察人员名单，上级文件通知，会议、培训内容，考察地点天数，追加预算报告审批手续等，做到使用目的清、去向明）</a:t>
            </a:r>
            <a:endParaRPr lang="zh-CN" altLang="en-US" sz="4800" u="none" dirty="0">
              <a:latin typeface="Arial" panose="020B0604020202020204" pitchFamily="34" charset="0"/>
              <a:ea typeface="宋体" panose="02010600030101010101"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标题 1"/>
          <p:cNvSpPr>
            <a:spLocks noGrp="1"/>
          </p:cNvSpPr>
          <p:nvPr>
            <p:ph type="title"/>
          </p:nvPr>
        </p:nvSpPr>
        <p:spPr>
          <a:ln/>
        </p:spPr>
        <p:txBody>
          <a:bodyPr wrap="square" anchor="ctr"/>
          <a:p>
            <a:pPr lvl="0" eaLnBrk="1" hangingPunct="1"/>
            <a:br>
              <a:rPr lang="zh-CN" altLang="en-US" sz="4000" dirty="0"/>
            </a:br>
            <a:r>
              <a:rPr lang="en-US" altLang="x-none" sz="4000" b="1" dirty="0"/>
              <a:t> </a:t>
            </a:r>
            <a:br>
              <a:rPr lang="zh-CN" altLang="en-US" sz="4000" dirty="0"/>
            </a:br>
            <a:endParaRPr lang="zh-CN" altLang="en-US" sz="4000" dirty="0"/>
          </a:p>
        </p:txBody>
      </p:sp>
      <p:sp>
        <p:nvSpPr>
          <p:cNvPr id="25603" name="文本框 25602"/>
          <p:cNvSpPr txBox="1"/>
          <p:nvPr/>
        </p:nvSpPr>
        <p:spPr>
          <a:xfrm>
            <a:off x="252413" y="333375"/>
            <a:ext cx="8569325" cy="5943600"/>
          </a:xfrm>
          <a:prstGeom prst="rect">
            <a:avLst/>
          </a:prstGeom>
          <a:noFill/>
          <a:ln w="9525">
            <a:noFill/>
          </a:ln>
        </p:spPr>
        <p:txBody>
          <a:bodyPr wrap="square">
            <a:spAutoFit/>
          </a:bodyPr>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③支出审批程序不规范。原始凭证没有领导审批，部门负责人、经办人签字；审批金额与实际支出金额相符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④ 奖励、表彰等支出无表奖决定等相关文件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⑤ 大宗采购支出没有执行集中采购程序(</a:t>
            </a:r>
            <a:r>
              <a:rPr lang="zh-CN" altLang="en-US" sz="4800" b="1" u="none" dirty="0">
                <a:solidFill>
                  <a:schemeClr val="hlink"/>
                </a:solidFill>
                <a:latin typeface="宋体" panose="02010600030101010101" pitchFamily="2" charset="-122"/>
                <a:ea typeface="黑体" panose="02010609060101010101" charset="-122"/>
                <a:sym typeface="宋体" panose="02010600030101010101" pitchFamily="2" charset="-122"/>
              </a:rPr>
              <a:t>帮扶中心大宗采购</a:t>
            </a:r>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endParaRPr lang="zh-CN" altLang="en-US" sz="4800" u="none" dirty="0">
              <a:latin typeface="Arial" panose="020B0604020202020204" pitchFamily="34" charset="0"/>
              <a:ea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26627" name="文本框 26626"/>
          <p:cNvSpPr txBox="1"/>
          <p:nvPr/>
        </p:nvSpPr>
        <p:spPr>
          <a:xfrm>
            <a:off x="250825" y="117475"/>
            <a:ext cx="8642350" cy="5943600"/>
          </a:xfrm>
          <a:prstGeom prst="rect">
            <a:avLst/>
          </a:prstGeom>
          <a:noFill/>
          <a:ln w="9525">
            <a:noFill/>
          </a:ln>
        </p:spPr>
        <p:txBody>
          <a:bodyPr wrap="square">
            <a:spAutoFit/>
          </a:bodyPr>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⑥ 发票无付款单位名称无法证明该项支出应由本单位列支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⑦经费支出无原始凭证，个人借款无借据仅凭记账凭证支付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⑧原始凭证与记账凭证不相符（</a:t>
            </a:r>
            <a:r>
              <a:rPr lang="zh-CN" altLang="en-US" sz="4000" b="1" u="none" dirty="0">
                <a:latin typeface="楷体_GB2312" charset="-122"/>
                <a:ea typeface="楷体_GB2312" charset="-122"/>
                <a:sym typeface="宋体" panose="02010600030101010101" pitchFamily="2" charset="-122"/>
              </a:rPr>
              <a:t>笔误：5.29万元登记52.9万元</a:t>
            </a:r>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endParaRPr lang="zh-CN" altLang="en-US" sz="4800" u="none" dirty="0">
              <a:latin typeface="Arial" panose="020B0604020202020204" pitchFamily="34" charset="0"/>
              <a:ea typeface="宋体" panose="0201060003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标题 1"/>
          <p:cNvSpPr>
            <a:spLocks noGrp="1"/>
          </p:cNvSpPr>
          <p:nvPr>
            <p:ph type="title"/>
          </p:nvPr>
        </p:nvSpPr>
        <p:spPr>
          <a:ln/>
        </p:spPr>
        <p:txBody>
          <a:bodyPr wrap="square" anchor="ctr"/>
          <a:p>
            <a:pPr lvl="0" eaLnBrk="1" hangingPunct="1"/>
            <a:br>
              <a:rPr lang="zh-CN" altLang="en-US" sz="4000" dirty="0"/>
            </a:br>
            <a:r>
              <a:rPr lang="en-US" altLang="x-none" sz="4000" b="1" dirty="0"/>
              <a:t> </a:t>
            </a:r>
            <a:br>
              <a:rPr lang="zh-CN" altLang="en-US" sz="4000" dirty="0"/>
            </a:br>
            <a:endParaRPr lang="zh-CN" altLang="en-US" sz="4000" dirty="0"/>
          </a:p>
        </p:txBody>
      </p:sp>
      <p:sp>
        <p:nvSpPr>
          <p:cNvPr id="27651" name="文本框 27650"/>
          <p:cNvSpPr txBox="1"/>
          <p:nvPr/>
        </p:nvSpPr>
        <p:spPr>
          <a:xfrm>
            <a:off x="325438" y="404813"/>
            <a:ext cx="8351837" cy="6553200"/>
          </a:xfrm>
          <a:prstGeom prst="rect">
            <a:avLst/>
          </a:prstGeom>
          <a:noFill/>
          <a:ln w="9525">
            <a:noFill/>
          </a:ln>
        </p:spPr>
        <p:txBody>
          <a:bodyPr wrap="square">
            <a:spAutoFit/>
          </a:bodyPr>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（3）经济业务是否真实</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r>
              <a:rPr lang="zh-CN" altLang="en-US" sz="4000" b="1" u="none" dirty="0">
                <a:latin typeface="楷体_GB2312" charset="-122"/>
                <a:ea typeface="楷体_GB2312" charset="-122"/>
                <a:sym typeface="宋体" panose="02010600030101010101" pitchFamily="2" charset="-122"/>
              </a:rPr>
              <a:t>虚假经济业务  群众反映，</a:t>
            </a:r>
            <a:r>
              <a:rPr lang="zh-CN" altLang="en-US" sz="4000" b="1" u="none" dirty="0">
                <a:solidFill>
                  <a:schemeClr val="accent1"/>
                </a:solidFill>
                <a:latin typeface="楷体_GB2312" charset="-122"/>
                <a:ea typeface="楷体_GB2312" charset="-122"/>
                <a:sym typeface="宋体" panose="02010600030101010101" pitchFamily="2" charset="-122"/>
              </a:rPr>
              <a:t>案例</a:t>
            </a:r>
            <a:r>
              <a:rPr lang="zh-CN" altLang="en-US" sz="4800" b="1" u="none" dirty="0">
                <a:latin typeface="宋体" panose="02010600030101010101" pitchFamily="2" charset="-122"/>
                <a:ea typeface="宋体" panose="02010600030101010101" pitchFamily="2" charset="-122"/>
                <a:sym typeface="宋体" panose="02010600030101010101" pitchFamily="2" charset="-122"/>
              </a:rPr>
              <a:t>）    （4）发票是否真实</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r>
              <a:rPr lang="zh-CN" altLang="en-US" sz="4000" b="1" u="none" dirty="0">
                <a:latin typeface="宋体" panose="02010600030101010101" pitchFamily="2" charset="-122"/>
                <a:ea typeface="楷体_GB2312" charset="-122"/>
                <a:sym typeface="宋体" panose="02010600030101010101" pitchFamily="2" charset="-122"/>
              </a:rPr>
              <a:t>虚假发票查税务、工商网</a:t>
            </a:r>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（5）未严格按照相关规定的开支范围使用工会经费</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000" b="1" u="sng" dirty="0">
                <a:latin typeface="楷体_GB2312" charset="-122"/>
                <a:ea typeface="楷体_GB2312" charset="-122"/>
                <a:sym typeface="宋体" panose="02010600030101010101" pitchFamily="2" charset="-122"/>
              </a:rPr>
              <a:t>列举超开支范围的8种现象</a:t>
            </a:r>
            <a:r>
              <a:rPr lang="zh-CN" altLang="en-US" sz="4000" b="1" u="none" dirty="0">
                <a:latin typeface="楷体_GB2312" charset="-122"/>
                <a:ea typeface="楷体_GB2312" charset="-122"/>
                <a:sym typeface="宋体" panose="02010600030101010101" pitchFamily="2" charset="-122"/>
              </a:rPr>
              <a:t>：</a:t>
            </a:r>
            <a:endParaRPr lang="zh-CN" altLang="en-US" sz="4000" b="1" u="none" dirty="0">
              <a:latin typeface="楷体_GB2312" charset="-122"/>
              <a:ea typeface="楷体_GB231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r>
              <a:rPr lang="zh-CN" altLang="en-US" sz="4000" b="1" u="none" dirty="0">
                <a:latin typeface="宋体" panose="02010600030101010101" pitchFamily="2" charset="-122"/>
                <a:ea typeface="楷体_GB2312" charset="-122"/>
                <a:sym typeface="宋体" panose="02010600030101010101" pitchFamily="2" charset="-122"/>
              </a:rPr>
              <a:t>查本级或上级工会相关经费开支标准、范围法规、制度</a:t>
            </a:r>
            <a:r>
              <a:rPr lang="zh-CN" altLang="en-US" sz="4800" b="1" u="none" dirty="0">
                <a:latin typeface="宋体" panose="02010600030101010101" pitchFamily="2" charset="-122"/>
                <a:ea typeface="宋体" panose="02010600030101010101" pitchFamily="2" charset="-122"/>
                <a:sym typeface="宋体" panose="02010600030101010101" pitchFamily="2" charset="-122"/>
              </a:rPr>
              <a:t>）</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标题 1"/>
          <p:cNvSpPr>
            <a:spLocks noGrp="1"/>
          </p:cNvSpPr>
          <p:nvPr>
            <p:ph type="title"/>
          </p:nvPr>
        </p:nvSpPr>
        <p:spPr>
          <a:ln/>
        </p:spPr>
        <p:txBody>
          <a:bodyPr wrap="square" anchor="ctr"/>
          <a:p>
            <a:pPr lvl="0" eaLnBrk="1" hangingPunct="1"/>
            <a:br>
              <a:rPr lang="en-US" altLang="x-none" sz="4000" dirty="0"/>
            </a:br>
            <a:endParaRPr lang="en-US" altLang="x-none" sz="4000" dirty="0"/>
          </a:p>
        </p:txBody>
      </p:sp>
      <p:sp>
        <p:nvSpPr>
          <p:cNvPr id="28675" name="内容占位符 2"/>
          <p:cNvSpPr>
            <a:spLocks noGrp="1"/>
          </p:cNvSpPr>
          <p:nvPr>
            <p:ph idx="4294967295"/>
          </p:nvPr>
        </p:nvSpPr>
        <p:spPr>
          <a:xfrm>
            <a:off x="457200" y="-93662"/>
            <a:ext cx="8229600" cy="6951662"/>
          </a:xfrm>
          <a:ln/>
        </p:spPr>
        <p:txBody>
          <a:bodyPr wrap="square" anchor="t"/>
          <a:p>
            <a:pPr lvl="0" eaLnBrk="1" hangingPunct="1"/>
            <a:endParaRPr lang="en-US" altLang="x-none" sz="3700" b="1" dirty="0"/>
          </a:p>
          <a:p>
            <a:pPr lvl="0" eaLnBrk="1" hangingPunct="1"/>
            <a:endParaRPr lang="zh-CN" altLang="en-US" sz="3700" dirty="0"/>
          </a:p>
        </p:txBody>
      </p:sp>
      <p:sp>
        <p:nvSpPr>
          <p:cNvPr id="28676" name="文本框 28675"/>
          <p:cNvSpPr txBox="1"/>
          <p:nvPr/>
        </p:nvSpPr>
        <p:spPr>
          <a:xfrm>
            <a:off x="180975" y="261938"/>
            <a:ext cx="8783638" cy="5943600"/>
          </a:xfrm>
          <a:prstGeom prst="rect">
            <a:avLst/>
          </a:prstGeom>
          <a:noFill/>
          <a:ln w="9525">
            <a:noFill/>
          </a:ln>
        </p:spPr>
        <p:txBody>
          <a:bodyPr wrap="square">
            <a:spAutoFit/>
          </a:bodyPr>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①列支午餐费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r>
              <a:rPr lang="zh-CN" altLang="en-US" sz="4800" b="1" u="none" dirty="0">
                <a:latin typeface="Arial" panose="020B0604020202020204" pitchFamily="34" charset="0"/>
                <a:ea typeface="宋体" panose="02010600030101010101" pitchFamily="2" charset="-122"/>
                <a:sym typeface="宋体" panose="02010600030101010101" pitchFamily="2" charset="-122"/>
              </a:rPr>
              <a:t>②</a:t>
            </a:r>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r>
              <a:rPr lang="zh-CN" altLang="en-US" sz="4400" b="1" u="none" dirty="0">
                <a:latin typeface="Arial" panose="020B0604020202020204" pitchFamily="34" charset="0"/>
                <a:ea typeface="宋体" panose="02010600030101010101" pitchFamily="2" charset="-122"/>
                <a:sym typeface="宋体" panose="02010600030101010101" pitchFamily="2" charset="-122"/>
              </a:rPr>
              <a:t>列支工伤补助、抚恤金、工伤死亡处理费 </a:t>
            </a:r>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③列支职工献血补助 3万元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④ 列支职工代表大会费用 </a:t>
            </a:r>
            <a:endParaRPr lang="zh-CN" altLang="en-US" sz="4800" u="none" dirty="0">
              <a:latin typeface="Arial" panose="020B0604020202020204" pitchFamily="34" charset="0"/>
              <a:ea typeface="宋体" panose="0201060003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标题 1"/>
          <p:cNvSpPr>
            <a:spLocks noGrp="1"/>
          </p:cNvSpPr>
          <p:nvPr>
            <p:ph type="title"/>
          </p:nvPr>
        </p:nvSpPr>
        <p:spPr>
          <a:ln/>
        </p:spPr>
        <p:txBody>
          <a:bodyPr wrap="square" anchor="ctr"/>
          <a:p>
            <a:pPr lvl="0" eaLnBrk="1" hangingPunct="1"/>
            <a:br>
              <a:rPr lang="zh-CN" altLang="en-US" sz="4000" dirty="0"/>
            </a:br>
            <a:r>
              <a:rPr lang="en-US" altLang="x-none" sz="4000" b="1" dirty="0"/>
              <a:t>    </a:t>
            </a:r>
            <a:br>
              <a:rPr lang="zh-CN" altLang="en-US" sz="4000" dirty="0"/>
            </a:br>
            <a:endParaRPr lang="zh-CN" altLang="en-US" sz="4000" dirty="0"/>
          </a:p>
        </p:txBody>
      </p:sp>
      <p:sp>
        <p:nvSpPr>
          <p:cNvPr id="29699" name="内容占位符 2"/>
          <p:cNvSpPr>
            <a:spLocks noGrp="1"/>
          </p:cNvSpPr>
          <p:nvPr>
            <p:ph idx="4294967295"/>
          </p:nvPr>
        </p:nvSpPr>
        <p:spPr>
          <a:xfrm>
            <a:off x="457200" y="0"/>
            <a:ext cx="8229600" cy="6858000"/>
          </a:xfrm>
          <a:ln/>
        </p:spPr>
        <p:txBody>
          <a:bodyPr wrap="square" anchor="t"/>
          <a:p>
            <a:pPr lvl="0" eaLnBrk="1" hangingPunct="1"/>
            <a:endParaRPr sz="3600" b="1"/>
          </a:p>
        </p:txBody>
      </p:sp>
      <p:sp>
        <p:nvSpPr>
          <p:cNvPr id="29700" name="文本框 29699"/>
          <p:cNvSpPr txBox="1"/>
          <p:nvPr/>
        </p:nvSpPr>
        <p:spPr>
          <a:xfrm>
            <a:off x="469900" y="188913"/>
            <a:ext cx="8278813" cy="6218237"/>
          </a:xfrm>
          <a:prstGeom prst="rect">
            <a:avLst/>
          </a:prstGeom>
          <a:noFill/>
          <a:ln w="9525">
            <a:noFill/>
          </a:ln>
        </p:spPr>
        <p:txBody>
          <a:bodyPr wrap="square">
            <a:spAutoFit/>
          </a:bodyPr>
          <a:p>
            <a:pPr marL="0" lvl="0" indent="406400" algn="l" eaLnBrk="1" latinLnBrk="0" hangingPunct="1"/>
            <a:r>
              <a:rPr lang="zh-CN" altLang="en-US" sz="1600" b="1" u="none" dirty="0">
                <a:latin typeface="宋体" panose="02010600030101010101" pitchFamily="2" charset="-122"/>
                <a:ea typeface="宋体" panose="02010600030101010101" pitchFamily="2" charset="-122"/>
                <a:sym typeface="宋体" panose="02010600030101010101" pitchFamily="2" charset="-122"/>
              </a:rPr>
              <a:t>（</a:t>
            </a:r>
            <a:r>
              <a:rPr lang="zh-CN" altLang="en-US" sz="4800" b="1" u="none" dirty="0">
                <a:latin typeface="宋体" panose="02010600030101010101" pitchFamily="2" charset="-122"/>
                <a:ea typeface="宋体" panose="02010600030101010101" pitchFamily="2" charset="-122"/>
                <a:sym typeface="宋体" panose="02010600030101010101" pitchFamily="2" charset="-122"/>
              </a:rPr>
              <a:t> ⑤列支计划生育兑现奖</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r>
              <a:rPr lang="zh-CN" altLang="en-US" sz="4800" b="1" u="none" dirty="0">
                <a:latin typeface="Arial" panose="020B0604020202020204" pitchFamily="34" charset="0"/>
                <a:ea typeface="宋体" panose="02010600030101010101" pitchFamily="2" charset="-122"/>
                <a:sym typeface="宋体" panose="02010600030101010101" pitchFamily="2" charset="-122"/>
              </a:rPr>
              <a:t>⑥列支三八节男职工补助费</a:t>
            </a:r>
            <a:endParaRPr lang="zh-CN" altLang="en-US" sz="4800" b="1" u="none" dirty="0">
              <a:latin typeface="Arial" panose="020B0604020202020204" pitchFamily="34" charset="0"/>
              <a:ea typeface="宋体" panose="02010600030101010101" pitchFamily="2" charset="-122"/>
              <a:sym typeface="宋体" panose="02010600030101010101" pitchFamily="2" charset="-122"/>
            </a:endParaRPr>
          </a:p>
          <a:p>
            <a:pPr marL="0" lvl="0" indent="406400" algn="l" eaLnBrk="1" latinLnBrk="0" hangingPunct="1"/>
            <a:endParaRPr lang="zh-CN" altLang="en-US" sz="4800" b="1" u="none" dirty="0">
              <a:latin typeface="Arial" panose="020B0604020202020204" pitchFamily="34" charset="0"/>
              <a:ea typeface="宋体" panose="02010600030101010101" pitchFamily="2" charset="-122"/>
              <a:sym typeface="宋体" panose="02010600030101010101" pitchFamily="2" charset="-122"/>
            </a:endParaRPr>
          </a:p>
          <a:p>
            <a:pPr marL="0" lvl="0" indent="406400" algn="l" eaLnBrk="1" latinLnBrk="0" hangingPunct="1"/>
            <a:endParaRPr lang="zh-CN" altLang="en-US" b="1" u="none" dirty="0">
              <a:latin typeface="Arial" panose="020B0604020202020204" pitchFamily="34" charset="0"/>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⑦列支老干部活动费退休人员补助费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8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800" b="1" u="none" dirty="0">
                <a:latin typeface="宋体" panose="02010600030101010101" pitchFamily="2" charset="-122"/>
                <a:ea typeface="宋体" panose="02010600030101010101" pitchFamily="2" charset="-122"/>
                <a:sym typeface="宋体" panose="02010600030101010101" pitchFamily="2" charset="-122"/>
              </a:rPr>
              <a:t>  ⑧列支工会办公室维修费 </a:t>
            </a:r>
            <a:endParaRPr lang="zh-CN" altLang="en-US" sz="4800" u="none" dirty="0">
              <a:latin typeface="Arial" panose="020B0604020202020204" pitchFamily="34" charset="0"/>
              <a:ea typeface="宋体" panose="02010600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sp>
        <p:nvSpPr>
          <p:cNvPr id="30722" name="Rectangle 2"/>
          <p:cNvSpPr>
            <a:spLocks noGrp="1"/>
          </p:cNvSpPr>
          <p:nvPr>
            <p:ph type="title"/>
          </p:nvPr>
        </p:nvSpPr>
        <p:spPr>
          <a:xfrm>
            <a:off x="457200" y="276225"/>
            <a:ext cx="8229600" cy="6321425"/>
          </a:xfrm>
          <a:ln/>
        </p:spPr>
        <p:txBody>
          <a:bodyPr wrap="square" anchor="ctr"/>
          <a:p>
            <a:pPr lvl="0"/>
            <a:r>
              <a:rPr lang="zh-CN" altLang="en-US"/>
              <a:t>（</a:t>
            </a:r>
            <a:r>
              <a:rPr lang="en-US" altLang="zh-CN"/>
              <a:t>6</a:t>
            </a:r>
            <a:r>
              <a:rPr lang="zh-CN" altLang="en-US"/>
              <a:t>）关于基层工会节日期间用工会经费发放少量福利标准问题</a:t>
            </a:r>
            <a:br>
              <a:rPr lang="zh-CN" altLang="en-US"/>
            </a:br>
            <a:br>
              <a:rPr lang="zh-CN" altLang="en-US"/>
            </a:br>
            <a:r>
              <a:rPr lang="zh-CN" altLang="en-US"/>
              <a:t>（</a:t>
            </a:r>
            <a:r>
              <a:rPr lang="zh-CN" altLang="en-US" b="1">
                <a:ea typeface="楷体_GB2312" charset="-122"/>
              </a:rPr>
              <a:t>查其他支出科目</a:t>
            </a:r>
            <a:r>
              <a:rPr lang="zh-CN" altLang="en-US"/>
              <a:t>）</a:t>
            </a:r>
            <a:endParaRPr lang="zh-CN" altLang="en-US"/>
          </a:p>
        </p:txBody>
      </p:sp>
      <p:sp>
        <p:nvSpPr>
          <p:cNvPr id="30723" name="Rectangle 3"/>
          <p:cNvSpPr>
            <a:spLocks noGrp="1"/>
          </p:cNvSpPr>
          <p:nvPr>
            <p:ph type="body"/>
          </p:nvPr>
        </p:nvSpPr>
        <p:spPr>
          <a:xfrm>
            <a:off x="323850" y="333375"/>
            <a:ext cx="8362950" cy="5794375"/>
          </a:xfrm>
          <a:ln/>
        </p:spPr>
        <p:txBody>
          <a:bodyPr wrap="square" anchor="t"/>
          <a:p>
            <a:pPr lvl="0" algn="ctr">
              <a:buNone/>
            </a:pPr>
            <a:endParaRPr lang="en-US" altLang="x-none" sz="6000" b="1" dirty="0"/>
          </a:p>
          <a:p>
            <a:pPr lvl="0" algn="ctr">
              <a:buNone/>
            </a:pPr>
            <a:endParaRPr lang="en-US" altLang="x-none" sz="6000" b="1"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标题 31745"/>
          <p:cNvSpPr>
            <a:spLocks noGrp="1"/>
          </p:cNvSpPr>
          <p:nvPr>
            <p:ph type="title"/>
          </p:nvPr>
        </p:nvSpPr>
        <p:spPr>
          <a:ln/>
        </p:spPr>
        <p:txBody>
          <a:bodyPr anchor="ctr"/>
          <a:p/>
        </p:txBody>
      </p:sp>
      <p:sp>
        <p:nvSpPr>
          <p:cNvPr id="31747" name="文本占位符 31746"/>
          <p:cNvSpPr>
            <a:spLocks noGrp="1"/>
          </p:cNvSpPr>
          <p:nvPr>
            <p:ph type="body" idx="1"/>
          </p:nvPr>
        </p:nvSpPr>
        <p:spPr>
          <a:xfrm>
            <a:off x="457200" y="261938"/>
            <a:ext cx="8229600" cy="5865812"/>
          </a:xfrm>
          <a:ln/>
        </p:spPr>
        <p:txBody>
          <a:bodyPr anchor="t"/>
          <a:p>
            <a:pPr>
              <a:buNone/>
            </a:pPr>
            <a:r>
              <a:rPr lang="zh-CN" altLang="en-US" sz="4400" dirty="0"/>
              <a:t>发放时要注意三点</a:t>
            </a:r>
            <a:r>
              <a:rPr lang="zh-CN" altLang="en-US" sz="2400" dirty="0"/>
              <a:t>（</a:t>
            </a:r>
            <a:r>
              <a:rPr lang="zh-CN" altLang="en-US" sz="2400" dirty="0">
                <a:latin typeface="黑体" panose="02010609060101010101" charset="-122"/>
                <a:ea typeface="黑体" panose="02010609060101010101" charset="-122"/>
              </a:rPr>
              <a:t>工财发〔2014〕69号</a:t>
            </a:r>
            <a:r>
              <a:rPr lang="zh-CN" altLang="en-US" sz="2400" dirty="0"/>
              <a:t>）</a:t>
            </a:r>
            <a:endParaRPr lang="zh-CN" altLang="en-US" sz="2400" dirty="0"/>
          </a:p>
          <a:p>
            <a:pPr>
              <a:buNone/>
            </a:pPr>
            <a:r>
              <a:rPr lang="zh-CN" altLang="en-US" sz="1400" dirty="0"/>
              <a:t>时间、种类、标准    </a:t>
            </a:r>
            <a:endParaRPr lang="zh-CN" altLang="en-US" sz="1400" dirty="0"/>
          </a:p>
          <a:p>
            <a:pPr>
              <a:buNone/>
            </a:pPr>
            <a:r>
              <a:rPr lang="zh-CN" altLang="en-US" sz="4400" dirty="0"/>
              <a:t>   一是发放时间（7个法定节日);</a:t>
            </a:r>
            <a:endParaRPr lang="zh-CN" altLang="en-US" sz="4400" dirty="0"/>
          </a:p>
          <a:p>
            <a:pPr>
              <a:buNone/>
            </a:pPr>
            <a:r>
              <a:rPr lang="zh-CN" altLang="en-US" sz="4400" dirty="0"/>
              <a:t>   二是发放种类（“节日慰问品”原则上为符合中国传统节日习惯的用品和职工群众必需的一些生活用品，法定节日和生日的慰问要以实物为主，不可发放现金、购物卡、代金券）；</a:t>
            </a:r>
            <a:endParaRPr lang="zh-CN" altLang="en-US"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标题 1"/>
          <p:cNvSpPr>
            <a:spLocks noGrp="1"/>
          </p:cNvSpPr>
          <p:nvPr>
            <p:ph type="title"/>
          </p:nvPr>
        </p:nvSpPr>
        <p:spPr>
          <a:xfrm>
            <a:off x="323850" y="261938"/>
            <a:ext cx="8362950" cy="6192837"/>
          </a:xfrm>
          <a:ln/>
        </p:spPr>
        <p:txBody>
          <a:bodyPr wrap="square" anchor="ctr"/>
          <a:p>
            <a:pPr lvl="0" algn="l" eaLnBrk="1" hangingPunct="1"/>
            <a:r>
              <a:rPr lang="zh-CN" altLang="en-US" sz="5400" b="1" dirty="0">
                <a:latin typeface="宋体" panose="02010600030101010101" pitchFamily="2" charset="-122"/>
              </a:rPr>
              <a:t>    一、</a:t>
            </a:r>
            <a:r>
              <a:rPr lang="zh-CN" altLang="en-US" sz="5400" b="1" dirty="0">
                <a:latin typeface="宋体" panose="02010600030101010101" pitchFamily="2" charset="-122"/>
                <a:ea typeface="黑体" panose="02010609060101010101" charset="-122"/>
              </a:rPr>
              <a:t>全国工会经审工作面临的形势与任务</a:t>
            </a:r>
            <a:br>
              <a:rPr lang="zh-CN" altLang="en-US" sz="5400" b="1" dirty="0">
                <a:latin typeface="宋体" panose="02010600030101010101" pitchFamily="2" charset="-122"/>
              </a:rPr>
            </a:br>
            <a:r>
              <a:rPr lang="zh-CN" altLang="en-US" sz="4800" b="1" dirty="0">
                <a:latin typeface="宋体" panose="02010600030101010101" pitchFamily="2" charset="-122"/>
              </a:rPr>
              <a:t>    ——解读全总经审会主任李守镇在全总十六届经费审查委员会第六次全体会议上的讲话（2016年5月18日）</a:t>
            </a:r>
            <a:br>
              <a:rPr lang="zh-CN" altLang="en-US" sz="4800" b="1" dirty="0">
                <a:latin typeface="宋体" panose="02010600030101010101" pitchFamily="2" charset="-122"/>
              </a:rPr>
            </a:br>
            <a:br>
              <a:rPr lang="zh-CN" altLang="en-US" sz="4800" b="1" dirty="0">
                <a:latin typeface="宋体" panose="02010600030101010101" pitchFamily="2" charset="-122"/>
              </a:rPr>
            </a:br>
            <a:r>
              <a:rPr lang="en-US" altLang="x-none" sz="4800" b="1" dirty="0"/>
              <a:t> </a:t>
            </a:r>
            <a:endParaRPr lang="zh-CN" altLang="en-US" sz="4800" dirty="0"/>
          </a:p>
        </p:txBody>
      </p:sp>
      <p:sp>
        <p:nvSpPr>
          <p:cNvPr id="5123" name="内容占位符 2"/>
          <p:cNvSpPr>
            <a:spLocks noGrp="1"/>
          </p:cNvSpPr>
          <p:nvPr>
            <p:ph idx="4294967295"/>
          </p:nvPr>
        </p:nvSpPr>
        <p:spPr>
          <a:xfrm>
            <a:off x="571500" y="357188"/>
            <a:ext cx="8229600" cy="5911850"/>
          </a:xfrm>
          <a:ln/>
        </p:spPr>
        <p:txBody>
          <a:bodyPr wrap="square" anchor="t"/>
          <a:p>
            <a:pPr lvl="0" eaLnBrk="1" hangingPunct="1">
              <a:buNone/>
            </a:pPr>
            <a:r>
              <a:rPr lang="en-US" altLang="x-none" dirty="0">
                <a:latin typeface="Cambria Math" panose="02040503050406030204" pitchFamily="2" charset="0"/>
              </a:rPr>
              <a:t> </a:t>
            </a:r>
            <a:endParaRPr lang="zh-CN" altLang="en-US" dirty="0">
              <a:latin typeface="Cambria Math" panose="02040503050406030204" pitchFamily="2"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标题 32769"/>
          <p:cNvSpPr>
            <a:spLocks noGrp="1"/>
          </p:cNvSpPr>
          <p:nvPr>
            <p:ph type="title"/>
          </p:nvPr>
        </p:nvSpPr>
        <p:spPr>
          <a:xfrm flipV="1">
            <a:off x="457200" y="261938"/>
            <a:ext cx="8229600" cy="76200"/>
          </a:xfrm>
          <a:ln/>
        </p:spPr>
        <p:txBody>
          <a:bodyPr anchor="ctr"/>
          <a:p/>
        </p:txBody>
      </p:sp>
      <p:sp>
        <p:nvSpPr>
          <p:cNvPr id="32771" name="文本占位符 32770"/>
          <p:cNvSpPr>
            <a:spLocks noGrp="1"/>
          </p:cNvSpPr>
          <p:nvPr>
            <p:ph type="body" idx="1"/>
          </p:nvPr>
        </p:nvSpPr>
        <p:spPr>
          <a:xfrm>
            <a:off x="250825" y="260350"/>
            <a:ext cx="8353425" cy="6265863"/>
          </a:xfrm>
          <a:ln/>
        </p:spPr>
        <p:txBody>
          <a:bodyPr anchor="t"/>
          <a:p>
            <a:r>
              <a:rPr lang="zh-CN" altLang="en-US" sz="4400" dirty="0"/>
              <a:t>   三是</a:t>
            </a:r>
            <a:r>
              <a:rPr lang="zh-CN" altLang="en-US" sz="4400" b="1" u="sng" dirty="0">
                <a:ea typeface="黑体" panose="02010609060101010101" charset="-122"/>
              </a:rPr>
              <a:t>发放标准</a:t>
            </a:r>
            <a:r>
              <a:rPr lang="zh-CN" altLang="en-US" sz="4400" b="1" dirty="0">
                <a:ea typeface="黑体" panose="02010609060101010101" charset="-122"/>
              </a:rPr>
              <a:t>：</a:t>
            </a:r>
            <a:r>
              <a:rPr lang="zh-CN" altLang="en-US" sz="1600" dirty="0">
                <a:ea typeface="黑体" panose="02010609060101010101" charset="-122"/>
              </a:rPr>
              <a:t>（省总辽工财发[2015]3号补充通知）</a:t>
            </a:r>
            <a:endParaRPr lang="zh-CN" altLang="en-US" sz="1600" dirty="0">
              <a:ea typeface="黑体" panose="02010609060101010101" charset="-122"/>
            </a:endParaRPr>
          </a:p>
          <a:p>
            <a:r>
              <a:rPr lang="zh-CN" altLang="en-US" sz="4400" dirty="0"/>
              <a:t>要以会员缴纳的会费为主，会费不足时，可以用工会经费适当弥补，弥补数额要控制在当年工会经费预算收入的30%以内；全年人均留成经费开支原则上最高不应超过600—1200元情况下人均只能发放300—480元。</a:t>
            </a:r>
            <a:endParaRPr lang="zh-CN" altLang="en-US" sz="4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标题 33793"/>
          <p:cNvSpPr>
            <a:spLocks noGrp="1"/>
          </p:cNvSpPr>
          <p:nvPr>
            <p:ph type="title"/>
          </p:nvPr>
        </p:nvSpPr>
        <p:spPr>
          <a:ln/>
        </p:spPr>
        <p:txBody>
          <a:bodyPr anchor="ctr"/>
          <a:p/>
        </p:txBody>
      </p:sp>
      <p:sp>
        <p:nvSpPr>
          <p:cNvPr id="33795" name="文本占位符 33794"/>
          <p:cNvSpPr>
            <a:spLocks noGrp="1"/>
          </p:cNvSpPr>
          <p:nvPr>
            <p:ph type="body" idx="1"/>
          </p:nvPr>
        </p:nvSpPr>
        <p:spPr>
          <a:ln/>
        </p:spPr>
        <p:txBody>
          <a:bodyPr anchor="t"/>
          <a:p>
            <a:pPr>
              <a:lnSpc>
                <a:spcPct val="90000"/>
              </a:lnSpc>
              <a:buNone/>
            </a:pPr>
            <a:r>
              <a:rPr lang="zh-CN" altLang="en-US" sz="4800" dirty="0"/>
              <a:t>（7）</a:t>
            </a:r>
            <a:r>
              <a:rPr lang="zh-CN" altLang="en-US" sz="4800" b="1" u="sng" dirty="0"/>
              <a:t>要优化支出结构</a:t>
            </a:r>
            <a:r>
              <a:rPr lang="zh-CN" altLang="en-US" sz="3600" dirty="0"/>
              <a:t>(全总要求)</a:t>
            </a:r>
            <a:endParaRPr lang="zh-CN" altLang="en-US" sz="3600" dirty="0"/>
          </a:p>
          <a:p>
            <a:pPr>
              <a:lnSpc>
                <a:spcPct val="90000"/>
              </a:lnSpc>
              <a:buNone/>
            </a:pPr>
            <a:r>
              <a:rPr lang="zh-CN" altLang="en-US" sz="4800" dirty="0"/>
              <a:t>       基层工会职工活动支出、维权支出、其他支出之和≧全年经费支出总额的60%。（非官方标准）</a:t>
            </a:r>
            <a:endParaRPr lang="zh-CN" altLang="en-US" sz="4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标题 34817"/>
          <p:cNvSpPr>
            <a:spLocks noGrp="1"/>
          </p:cNvSpPr>
          <p:nvPr>
            <p:ph type="title"/>
          </p:nvPr>
        </p:nvSpPr>
        <p:spPr>
          <a:ln/>
        </p:spPr>
        <p:txBody>
          <a:bodyPr anchor="ctr"/>
          <a:p/>
        </p:txBody>
      </p:sp>
      <p:sp>
        <p:nvSpPr>
          <p:cNvPr id="34819" name="文本占位符 34818"/>
          <p:cNvSpPr>
            <a:spLocks noGrp="1"/>
          </p:cNvSpPr>
          <p:nvPr>
            <p:ph type="body" idx="1"/>
          </p:nvPr>
        </p:nvSpPr>
        <p:spPr>
          <a:ln/>
        </p:spPr>
        <p:txBody>
          <a:bodyPr anchor="t"/>
          <a:p>
            <a:pPr>
              <a:buNone/>
            </a:pPr>
            <a:r>
              <a:rPr lang="zh-CN" altLang="en-US" sz="4800" dirty="0"/>
              <a:t>         4、</a:t>
            </a:r>
            <a:r>
              <a:rPr lang="zh-CN" altLang="en-US" sz="4800" b="1" dirty="0"/>
              <a:t>货币资金及专项资金管理和使用情况</a:t>
            </a:r>
            <a:endParaRPr lang="zh-CN" altLang="en-US" sz="4800" b="1" dirty="0"/>
          </a:p>
          <a:p>
            <a:pPr>
              <a:buNone/>
            </a:pPr>
            <a:endParaRPr lang="zh-CN" altLang="en-US" sz="4400" dirty="0"/>
          </a:p>
          <a:p>
            <a:pPr>
              <a:buNone/>
            </a:pPr>
            <a:r>
              <a:rPr lang="zh-CN" altLang="en-US" sz="4000" b="1" dirty="0">
                <a:latin typeface="楷体_GB2312" charset="-122"/>
                <a:ea typeface="楷体_GB2312" charset="-122"/>
              </a:rPr>
              <a:t>（货币及专项资金管理11类问题）</a:t>
            </a:r>
            <a:endParaRPr lang="zh-CN" altLang="en-US" sz="4000" b="1" dirty="0">
              <a:latin typeface="楷体_GB2312" charset="-122"/>
              <a:ea typeface="楷体_GB231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标题 35841"/>
          <p:cNvSpPr>
            <a:spLocks noGrp="1"/>
          </p:cNvSpPr>
          <p:nvPr>
            <p:ph type="title"/>
          </p:nvPr>
        </p:nvSpPr>
        <p:spPr>
          <a:ln/>
        </p:spPr>
        <p:txBody>
          <a:bodyPr anchor="ctr"/>
          <a:p/>
        </p:txBody>
      </p:sp>
      <p:sp>
        <p:nvSpPr>
          <p:cNvPr id="35843" name="文本占位符 35842"/>
          <p:cNvSpPr>
            <a:spLocks noGrp="1"/>
          </p:cNvSpPr>
          <p:nvPr>
            <p:ph type="body" idx="1"/>
          </p:nvPr>
        </p:nvSpPr>
        <p:spPr>
          <a:xfrm>
            <a:off x="457200" y="333375"/>
            <a:ext cx="8229600" cy="5794375"/>
          </a:xfrm>
          <a:ln/>
        </p:spPr>
        <p:txBody>
          <a:bodyPr anchor="t"/>
          <a:p>
            <a:pPr>
              <a:lnSpc>
                <a:spcPct val="90000"/>
              </a:lnSpc>
            </a:pPr>
            <a:r>
              <a:rPr lang="zh-CN" altLang="en-US" dirty="0"/>
              <a:t>　　</a:t>
            </a:r>
            <a:r>
              <a:rPr lang="zh-CN" altLang="en-US" sz="4400" dirty="0"/>
              <a:t>（1）期末库存现金额度</a:t>
            </a:r>
            <a:endParaRPr lang="zh-CN" altLang="en-US" sz="4400" dirty="0"/>
          </a:p>
          <a:p>
            <a:pPr>
              <a:lnSpc>
                <a:spcPct val="90000"/>
              </a:lnSpc>
              <a:buNone/>
            </a:pPr>
            <a:r>
              <a:rPr lang="zh-CN" altLang="en-US" sz="4400" dirty="0"/>
              <a:t>（</a:t>
            </a:r>
            <a:r>
              <a:rPr lang="zh-CN" altLang="en-US" sz="4400" b="1" dirty="0">
                <a:ea typeface="楷体_GB2312" charset="-122"/>
              </a:rPr>
              <a:t>查资产负债表现金行期末栏</a:t>
            </a:r>
            <a:r>
              <a:rPr lang="zh-CN" altLang="en-US" sz="4400" dirty="0"/>
              <a:t>）</a:t>
            </a:r>
            <a:endParaRPr lang="zh-CN" altLang="en-US" sz="4400" dirty="0"/>
          </a:p>
          <a:p>
            <a:pPr>
              <a:lnSpc>
                <a:spcPct val="90000"/>
              </a:lnSpc>
            </a:pPr>
            <a:r>
              <a:rPr lang="zh-CN" altLang="en-US" sz="4400" dirty="0"/>
              <a:t>     （2）控制使用现金限额</a:t>
            </a:r>
            <a:endParaRPr lang="zh-CN" altLang="en-US" sz="4400" dirty="0"/>
          </a:p>
          <a:p>
            <a:pPr>
              <a:lnSpc>
                <a:spcPct val="90000"/>
              </a:lnSpc>
            </a:pPr>
            <a:r>
              <a:rPr lang="zh-CN" altLang="en-US" sz="4400" dirty="0"/>
              <a:t>（</a:t>
            </a:r>
            <a:r>
              <a:rPr lang="zh-CN" altLang="en-US" sz="4400" b="1" dirty="0">
                <a:ea typeface="楷体_GB2312" charset="-122"/>
              </a:rPr>
              <a:t>翻阅原始凭证</a:t>
            </a:r>
            <a:r>
              <a:rPr lang="zh-CN" altLang="en-US" sz="4400" dirty="0"/>
              <a:t>）    </a:t>
            </a:r>
            <a:endParaRPr lang="zh-CN" altLang="en-US" sz="4400" dirty="0"/>
          </a:p>
          <a:p>
            <a:pPr>
              <a:lnSpc>
                <a:spcPct val="90000"/>
              </a:lnSpc>
            </a:pPr>
            <a:r>
              <a:rPr lang="zh-CN" altLang="en-US" sz="4400" dirty="0"/>
              <a:t>     （3）月末银行存款日记账与银行对账单核对相符</a:t>
            </a:r>
            <a:endParaRPr lang="zh-CN" altLang="en-US" sz="4400" dirty="0"/>
          </a:p>
          <a:p>
            <a:pPr>
              <a:lnSpc>
                <a:spcPct val="90000"/>
              </a:lnSpc>
            </a:pPr>
            <a:r>
              <a:rPr lang="zh-CN" altLang="en-US" sz="4400" dirty="0"/>
              <a:t>（</a:t>
            </a:r>
            <a:r>
              <a:rPr lang="zh-CN" altLang="en-US" sz="4400" b="1" dirty="0">
                <a:latin typeface="楷体_GB2312" charset="-122"/>
                <a:ea typeface="楷体_GB2312" charset="-122"/>
              </a:rPr>
              <a:t>核对12月31日银行存款日记账与银行的账单期末结余数</a:t>
            </a:r>
            <a:r>
              <a:rPr lang="zh-CN" altLang="en-US" sz="4400" dirty="0"/>
              <a:t>）</a:t>
            </a:r>
            <a:endParaRPr lang="zh-CN" altLang="en-US" sz="4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标题 36865"/>
          <p:cNvSpPr>
            <a:spLocks noGrp="1"/>
          </p:cNvSpPr>
          <p:nvPr>
            <p:ph type="title"/>
          </p:nvPr>
        </p:nvSpPr>
        <p:spPr>
          <a:xfrm>
            <a:off x="468313" y="-938212"/>
            <a:ext cx="8229600" cy="1119187"/>
          </a:xfrm>
          <a:ln/>
        </p:spPr>
        <p:txBody>
          <a:bodyPr anchor="ctr"/>
          <a:p/>
        </p:txBody>
      </p:sp>
      <p:sp>
        <p:nvSpPr>
          <p:cNvPr id="36867" name="文本占位符 36866"/>
          <p:cNvSpPr>
            <a:spLocks noGrp="1"/>
          </p:cNvSpPr>
          <p:nvPr>
            <p:ph type="body" idx="1"/>
          </p:nvPr>
        </p:nvSpPr>
        <p:spPr>
          <a:xfrm>
            <a:off x="457200" y="188913"/>
            <a:ext cx="8229600" cy="5938837"/>
          </a:xfrm>
          <a:ln/>
        </p:spPr>
        <p:txBody>
          <a:bodyPr anchor="t"/>
          <a:p>
            <a:r>
              <a:rPr lang="zh-CN" altLang="en-US"/>
              <a:t>　</a:t>
            </a:r>
            <a:r>
              <a:rPr lang="zh-CN" altLang="en-US" sz="4800"/>
              <a:t>（</a:t>
            </a:r>
            <a:r>
              <a:rPr lang="en-US" altLang="zh-CN" sz="4800"/>
              <a:t>4</a:t>
            </a:r>
            <a:r>
              <a:rPr lang="zh-CN" altLang="en-US" sz="4800"/>
              <a:t>）杜绝公款私存</a:t>
            </a:r>
            <a:endParaRPr lang="zh-CN" altLang="en-US" sz="4800"/>
          </a:p>
          <a:p>
            <a:r>
              <a:rPr lang="zh-CN" altLang="en-US" sz="4800"/>
              <a:t>（</a:t>
            </a:r>
            <a:r>
              <a:rPr lang="zh-CN" altLang="en-US" sz="4800" b="1">
                <a:ea typeface="楷体_GB2312" charset="-122"/>
              </a:rPr>
              <a:t>库存现金盘点</a:t>
            </a:r>
            <a:r>
              <a:rPr lang="zh-CN" altLang="en-US" sz="4800"/>
              <a:t>）</a:t>
            </a:r>
            <a:endParaRPr lang="zh-CN" altLang="en-US" sz="4800"/>
          </a:p>
          <a:p>
            <a:r>
              <a:rPr lang="zh-CN" altLang="en-US" sz="4800"/>
              <a:t>　（</a:t>
            </a:r>
            <a:r>
              <a:rPr lang="en-US" altLang="zh-CN" sz="4800"/>
              <a:t>5</a:t>
            </a:r>
            <a:r>
              <a:rPr lang="zh-CN" altLang="en-US" sz="4800"/>
              <a:t>）避免坐支现金</a:t>
            </a:r>
            <a:endParaRPr lang="zh-CN" altLang="en-US" sz="4800"/>
          </a:p>
          <a:p>
            <a:r>
              <a:rPr lang="zh-CN" altLang="en-US" sz="4400"/>
              <a:t>（</a:t>
            </a:r>
            <a:r>
              <a:rPr lang="zh-CN" altLang="en-US" sz="4400" b="1">
                <a:ea typeface="楷体_GB2312" charset="-122"/>
              </a:rPr>
              <a:t>提现额度与支出额度比较</a:t>
            </a:r>
            <a:r>
              <a:rPr lang="zh-CN" altLang="en-US" sz="4400"/>
              <a:t>）</a:t>
            </a:r>
            <a:endParaRPr lang="zh-CN" altLang="en-US" sz="4400"/>
          </a:p>
          <a:p>
            <a:r>
              <a:rPr lang="zh-CN" altLang="en-US" sz="4800"/>
              <a:t>　（</a:t>
            </a:r>
            <a:r>
              <a:rPr lang="en-US" altLang="zh-CN" sz="4800"/>
              <a:t>6</a:t>
            </a:r>
            <a:r>
              <a:rPr lang="zh-CN" altLang="en-US" sz="4800"/>
              <a:t>）以不符合财务制度的凭证顶替库存现金</a:t>
            </a:r>
            <a:endParaRPr lang="zh-CN" altLang="en-US" sz="4800"/>
          </a:p>
          <a:p>
            <a:r>
              <a:rPr lang="zh-CN" altLang="en-US" sz="4800"/>
              <a:t>（</a:t>
            </a:r>
            <a:r>
              <a:rPr lang="zh-CN" altLang="en-US" sz="4800" b="1">
                <a:ea typeface="楷体_GB2312" charset="-122"/>
              </a:rPr>
              <a:t>库存现金盘点</a:t>
            </a:r>
            <a:r>
              <a:rPr lang="zh-CN" altLang="en-US" sz="4800"/>
              <a:t>）</a:t>
            </a:r>
            <a:endParaRPr lang="zh-CN" altLang="en-US" sz="48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标题 37889"/>
          <p:cNvSpPr>
            <a:spLocks noGrp="1"/>
          </p:cNvSpPr>
          <p:nvPr>
            <p:ph type="title"/>
          </p:nvPr>
        </p:nvSpPr>
        <p:spPr>
          <a:ln/>
        </p:spPr>
        <p:txBody>
          <a:bodyPr anchor="ctr"/>
          <a:p/>
        </p:txBody>
      </p:sp>
      <p:sp>
        <p:nvSpPr>
          <p:cNvPr id="37891" name="文本占位符 37890"/>
          <p:cNvSpPr>
            <a:spLocks noGrp="1"/>
          </p:cNvSpPr>
          <p:nvPr>
            <p:ph type="body" idx="1"/>
          </p:nvPr>
        </p:nvSpPr>
        <p:spPr>
          <a:xfrm>
            <a:off x="457200" y="261938"/>
            <a:ext cx="8229600" cy="5865812"/>
          </a:xfrm>
          <a:ln/>
        </p:spPr>
        <p:txBody>
          <a:bodyPr anchor="t"/>
          <a:p>
            <a:r>
              <a:rPr lang="zh-CN" altLang="en-US" dirty="0"/>
              <a:t>　　</a:t>
            </a:r>
            <a:r>
              <a:rPr lang="zh-CN" altLang="en-US" sz="4800" dirty="0"/>
              <a:t>（7）建立帮扶资金救助救助档案。做到“依档帮扶”“依档施救”</a:t>
            </a:r>
            <a:endParaRPr lang="zh-CN" altLang="en-US" sz="4800" dirty="0"/>
          </a:p>
          <a:p>
            <a:r>
              <a:rPr lang="zh-CN" altLang="en-US" sz="4800" dirty="0"/>
              <a:t>（</a:t>
            </a:r>
            <a:r>
              <a:rPr lang="zh-CN" altLang="en-US" sz="4800" b="1" dirty="0">
                <a:ea typeface="楷体_GB2312" charset="-122"/>
              </a:rPr>
              <a:t>依据原始凭证调阅档案</a:t>
            </a:r>
            <a:r>
              <a:rPr lang="zh-CN" altLang="en-US" sz="4800" dirty="0"/>
              <a:t>）    </a:t>
            </a:r>
            <a:endParaRPr lang="zh-CN" altLang="en-US" sz="4800" dirty="0"/>
          </a:p>
          <a:p>
            <a:r>
              <a:rPr lang="zh-CN" altLang="en-US" sz="4800" dirty="0"/>
              <a:t>     （8）规范帮扶资金发放是否通过银行转账发放</a:t>
            </a:r>
            <a:endParaRPr lang="zh-CN" altLang="en-US" sz="4800" dirty="0"/>
          </a:p>
          <a:p>
            <a:r>
              <a:rPr lang="zh-CN" altLang="en-US" sz="4800" dirty="0"/>
              <a:t>（</a:t>
            </a:r>
            <a:r>
              <a:rPr lang="zh-CN" altLang="en-US" sz="4800" b="1" dirty="0">
                <a:ea typeface="楷体_GB2312" charset="-122"/>
              </a:rPr>
              <a:t>翻阅原始凭证</a:t>
            </a:r>
            <a:r>
              <a:rPr lang="zh-CN" altLang="en-US" sz="4800" dirty="0"/>
              <a:t>）</a:t>
            </a:r>
            <a:endParaRPr lang="zh-CN" altLang="en-US" sz="4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标题 38913"/>
          <p:cNvSpPr>
            <a:spLocks noGrp="1"/>
          </p:cNvSpPr>
          <p:nvPr>
            <p:ph type="title"/>
          </p:nvPr>
        </p:nvSpPr>
        <p:spPr>
          <a:ln/>
        </p:spPr>
        <p:txBody>
          <a:bodyPr anchor="ctr"/>
          <a:p/>
        </p:txBody>
      </p:sp>
      <p:sp>
        <p:nvSpPr>
          <p:cNvPr id="38915" name="文本占位符 38914"/>
          <p:cNvSpPr>
            <a:spLocks noGrp="1"/>
          </p:cNvSpPr>
          <p:nvPr>
            <p:ph type="body" idx="1"/>
          </p:nvPr>
        </p:nvSpPr>
        <p:spPr>
          <a:xfrm>
            <a:off x="457200" y="261938"/>
            <a:ext cx="8229600" cy="5865812"/>
          </a:xfrm>
          <a:ln/>
        </p:spPr>
        <p:txBody>
          <a:bodyPr anchor="t"/>
          <a:p>
            <a:pPr>
              <a:lnSpc>
                <a:spcPct val="90000"/>
              </a:lnSpc>
            </a:pPr>
            <a:r>
              <a:rPr lang="zh-CN" altLang="en-US" dirty="0"/>
              <a:t>　 </a:t>
            </a:r>
            <a:r>
              <a:rPr lang="zh-CN" altLang="en-US" sz="4800" dirty="0"/>
              <a:t>（9）帮扶救助资金的使用是否超范围</a:t>
            </a:r>
            <a:endParaRPr lang="zh-CN" altLang="en-US" sz="4800" dirty="0"/>
          </a:p>
          <a:p>
            <a:pPr>
              <a:lnSpc>
                <a:spcPct val="90000"/>
              </a:lnSpc>
            </a:pPr>
            <a:r>
              <a:rPr lang="zh-CN" altLang="en-US" sz="4800" dirty="0"/>
              <a:t>（</a:t>
            </a:r>
            <a:r>
              <a:rPr lang="zh-CN" altLang="en-US" sz="4000" b="1" dirty="0">
                <a:ea typeface="楷体_GB2312" charset="-122"/>
              </a:rPr>
              <a:t>翻阅原始凭证，调阅档案</a:t>
            </a:r>
            <a:r>
              <a:rPr lang="zh-CN" altLang="en-US" sz="4800" dirty="0"/>
              <a:t>）</a:t>
            </a:r>
            <a:endParaRPr lang="zh-CN" altLang="en-US" sz="4800" dirty="0"/>
          </a:p>
          <a:p>
            <a:pPr>
              <a:lnSpc>
                <a:spcPct val="90000"/>
              </a:lnSpc>
            </a:pPr>
            <a:r>
              <a:rPr lang="zh-CN" altLang="en-US" sz="4800" dirty="0"/>
              <a:t>    （10）中央及省配套帮扶资金当年是否发放完毕。帮扶资金是否沉淀到经费结余</a:t>
            </a:r>
            <a:endParaRPr lang="zh-CN" altLang="en-US" sz="4800" dirty="0"/>
          </a:p>
          <a:p>
            <a:pPr>
              <a:lnSpc>
                <a:spcPct val="90000"/>
              </a:lnSpc>
            </a:pPr>
            <a:r>
              <a:rPr lang="zh-CN" altLang="en-US" sz="4800" dirty="0"/>
              <a:t>（</a:t>
            </a:r>
            <a:r>
              <a:rPr lang="zh-CN" altLang="en-US" sz="4000" b="1" dirty="0">
                <a:ea typeface="楷体_GB2312" charset="-122"/>
              </a:rPr>
              <a:t>账簿帮扶资金拨入额度与支出比较</a:t>
            </a:r>
            <a:r>
              <a:rPr lang="zh-CN" altLang="en-US" sz="4800" dirty="0"/>
              <a:t>）</a:t>
            </a:r>
            <a:endParaRPr lang="zh-CN" altLang="en-US" sz="4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标题 39937"/>
          <p:cNvSpPr>
            <a:spLocks noGrp="1"/>
          </p:cNvSpPr>
          <p:nvPr>
            <p:ph type="title"/>
          </p:nvPr>
        </p:nvSpPr>
        <p:spPr>
          <a:xfrm>
            <a:off x="323850" y="188913"/>
            <a:ext cx="8229600" cy="76200"/>
          </a:xfrm>
          <a:ln/>
        </p:spPr>
        <p:txBody>
          <a:bodyPr anchor="ctr"/>
          <a:p/>
        </p:txBody>
      </p:sp>
      <p:sp>
        <p:nvSpPr>
          <p:cNvPr id="39939" name="文本占位符 39938"/>
          <p:cNvSpPr>
            <a:spLocks noGrp="1"/>
          </p:cNvSpPr>
          <p:nvPr>
            <p:ph type="body" idx="1"/>
          </p:nvPr>
        </p:nvSpPr>
        <p:spPr>
          <a:xfrm>
            <a:off x="457200" y="477838"/>
            <a:ext cx="8229600" cy="5648325"/>
          </a:xfrm>
          <a:ln/>
        </p:spPr>
        <p:txBody>
          <a:bodyPr anchor="t"/>
          <a:p>
            <a:pPr>
              <a:lnSpc>
                <a:spcPct val="90000"/>
              </a:lnSpc>
            </a:pPr>
            <a:r>
              <a:rPr lang="zh-CN" altLang="en-US" sz="4400" dirty="0"/>
              <a:t>（11）帮扶资金大额购物支出是否通过集中采购程序</a:t>
            </a:r>
            <a:endParaRPr lang="zh-CN" altLang="en-US" sz="4400" dirty="0"/>
          </a:p>
          <a:p>
            <a:pPr>
              <a:lnSpc>
                <a:spcPct val="90000"/>
              </a:lnSpc>
            </a:pPr>
            <a:r>
              <a:rPr lang="zh-CN" altLang="en-US" sz="4000" dirty="0"/>
              <a:t>（查原始凭证附件，规避风险）</a:t>
            </a:r>
            <a:endParaRPr lang="zh-CN" altLang="en-US" sz="4000" dirty="0"/>
          </a:p>
          <a:p>
            <a:pPr>
              <a:lnSpc>
                <a:spcPct val="90000"/>
              </a:lnSpc>
            </a:pPr>
            <a:endParaRPr lang="zh-CN" altLang="en-US" dirty="0"/>
          </a:p>
          <a:p>
            <a:pPr>
              <a:lnSpc>
                <a:spcPct val="90000"/>
              </a:lnSpc>
            </a:pPr>
            <a:r>
              <a:rPr lang="zh-CN" altLang="en-US" dirty="0"/>
              <a:t> </a:t>
            </a:r>
            <a:r>
              <a:rPr lang="zh-CN" altLang="en-US" sz="4800" dirty="0"/>
              <a:t>5、固定资产的管理、使用和处置情况    </a:t>
            </a:r>
            <a:endParaRPr lang="zh-CN" altLang="en-US" sz="4800" dirty="0"/>
          </a:p>
          <a:p>
            <a:pPr>
              <a:lnSpc>
                <a:spcPct val="90000"/>
              </a:lnSpc>
            </a:pPr>
            <a:r>
              <a:rPr lang="zh-CN" altLang="en-US" sz="4000" b="1" dirty="0">
                <a:latin typeface="楷体_GB2312" charset="-122"/>
                <a:ea typeface="楷体_GB2312" charset="-122"/>
              </a:rPr>
              <a:t>（固定资产管理6类问题）</a:t>
            </a:r>
            <a:endParaRPr lang="zh-CN" altLang="en-US" sz="4000" b="1" dirty="0">
              <a:latin typeface="楷体_GB2312" charset="-122"/>
              <a:ea typeface="楷体_GB231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标题 40961"/>
          <p:cNvSpPr>
            <a:spLocks noGrp="1"/>
          </p:cNvSpPr>
          <p:nvPr>
            <p:ph type="title"/>
          </p:nvPr>
        </p:nvSpPr>
        <p:spPr>
          <a:ln/>
        </p:spPr>
        <p:txBody>
          <a:bodyPr anchor="ctr"/>
          <a:p/>
        </p:txBody>
      </p:sp>
      <p:sp>
        <p:nvSpPr>
          <p:cNvPr id="40963" name="文本占位符 40962"/>
          <p:cNvSpPr>
            <a:spLocks noGrp="1"/>
          </p:cNvSpPr>
          <p:nvPr>
            <p:ph type="body" idx="1"/>
          </p:nvPr>
        </p:nvSpPr>
        <p:spPr>
          <a:xfrm>
            <a:off x="457200" y="333375"/>
            <a:ext cx="8229600" cy="5794375"/>
          </a:xfrm>
          <a:ln/>
        </p:spPr>
        <p:txBody>
          <a:bodyPr anchor="t"/>
          <a:p>
            <a:pPr>
              <a:lnSpc>
                <a:spcPct val="90000"/>
              </a:lnSpc>
            </a:pPr>
            <a:r>
              <a:rPr lang="zh-CN" altLang="en-US" sz="4800"/>
              <a:t>（</a:t>
            </a:r>
            <a:r>
              <a:rPr lang="en-US" altLang="zh-CN" sz="4800"/>
              <a:t>1</a:t>
            </a:r>
            <a:r>
              <a:rPr lang="zh-CN" altLang="en-US" sz="4800"/>
              <a:t>）固定资产是否设二级科目进行明细核算。</a:t>
            </a:r>
            <a:endParaRPr lang="zh-CN" altLang="en-US" sz="4800"/>
          </a:p>
          <a:p>
            <a:pPr>
              <a:lnSpc>
                <a:spcPct val="90000"/>
              </a:lnSpc>
            </a:pPr>
            <a:r>
              <a:rPr lang="zh-CN" altLang="en-US" sz="4800"/>
              <a:t>（</a:t>
            </a:r>
            <a:r>
              <a:rPr lang="zh-CN" altLang="en-US" sz="4000" b="1">
                <a:ea typeface="楷体_GB2312" charset="-122"/>
              </a:rPr>
              <a:t>大多数单位未设置二级科目，查阅账簿</a:t>
            </a:r>
            <a:r>
              <a:rPr lang="zh-CN" altLang="en-US" sz="4800"/>
              <a:t>）    </a:t>
            </a:r>
            <a:endParaRPr lang="zh-CN" altLang="en-US" sz="4800"/>
          </a:p>
          <a:p>
            <a:pPr>
              <a:lnSpc>
                <a:spcPct val="90000"/>
              </a:lnSpc>
            </a:pPr>
            <a:r>
              <a:rPr lang="zh-CN" altLang="en-US" sz="4800"/>
              <a:t>（</a:t>
            </a:r>
            <a:r>
              <a:rPr lang="en-US" altLang="zh-CN" sz="4800"/>
              <a:t>2</a:t>
            </a:r>
            <a:r>
              <a:rPr lang="zh-CN" altLang="en-US" sz="4800"/>
              <a:t>）新购入、有偿调入的固定资产是否及时办理固定资产增加手续</a:t>
            </a:r>
            <a:endParaRPr lang="zh-CN" altLang="en-US" sz="4800"/>
          </a:p>
          <a:p>
            <a:pPr>
              <a:lnSpc>
                <a:spcPct val="90000"/>
              </a:lnSpc>
            </a:pPr>
            <a:r>
              <a:rPr lang="zh-CN" altLang="en-US" sz="4800"/>
              <a:t>（</a:t>
            </a:r>
            <a:r>
              <a:rPr lang="zh-CN" altLang="en-US" sz="4000" b="1">
                <a:ea typeface="楷体_GB2312" charset="-122"/>
              </a:rPr>
              <a:t>翻阅原始凭证</a:t>
            </a:r>
            <a:r>
              <a:rPr lang="zh-CN" altLang="en-US" sz="4800"/>
              <a:t>）</a:t>
            </a:r>
            <a:endParaRPr lang="zh-CN" altLang="en-US" sz="4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标题 41985"/>
          <p:cNvSpPr>
            <a:spLocks noGrp="1"/>
          </p:cNvSpPr>
          <p:nvPr>
            <p:ph type="title"/>
          </p:nvPr>
        </p:nvSpPr>
        <p:spPr>
          <a:xfrm>
            <a:off x="468313" y="-938212"/>
            <a:ext cx="8229600" cy="1119187"/>
          </a:xfrm>
          <a:ln/>
        </p:spPr>
        <p:txBody>
          <a:bodyPr anchor="ctr"/>
          <a:p/>
        </p:txBody>
      </p:sp>
      <p:sp>
        <p:nvSpPr>
          <p:cNvPr id="41987" name="文本占位符 41986"/>
          <p:cNvSpPr>
            <a:spLocks noGrp="1"/>
          </p:cNvSpPr>
          <p:nvPr>
            <p:ph type="body" idx="1"/>
          </p:nvPr>
        </p:nvSpPr>
        <p:spPr>
          <a:xfrm>
            <a:off x="457200" y="765175"/>
            <a:ext cx="8229600" cy="5360988"/>
          </a:xfrm>
          <a:ln/>
        </p:spPr>
        <p:txBody>
          <a:bodyPr anchor="t"/>
          <a:p>
            <a:pPr>
              <a:buNone/>
            </a:pPr>
            <a:r>
              <a:rPr lang="zh-CN" altLang="en-US" sz="4800"/>
              <a:t>（</a:t>
            </a:r>
            <a:r>
              <a:rPr lang="en-US" altLang="zh-CN" sz="4800"/>
              <a:t>3</a:t>
            </a:r>
            <a:r>
              <a:rPr lang="zh-CN" altLang="en-US" sz="4800"/>
              <a:t>）调出、变卖、投资、损失、报废、盘亏固定资产是否办理调出或注销固定资产减少手续，填写固定资产出库单、调拨单，减少固定资（</a:t>
            </a:r>
            <a:r>
              <a:rPr lang="zh-CN" altLang="en-US" sz="4000" b="1">
                <a:ea typeface="楷体_GB2312" charset="-122"/>
              </a:rPr>
              <a:t>翻阅原始凭证</a:t>
            </a:r>
            <a:r>
              <a:rPr lang="zh-CN" altLang="en-US" sz="4800"/>
              <a:t>）</a:t>
            </a:r>
            <a:endParaRPr lang="zh-CN" altLang="en-US" sz="4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6145"/>
          <p:cNvSpPr>
            <a:spLocks noGrp="1"/>
          </p:cNvSpPr>
          <p:nvPr>
            <p:ph type="title"/>
          </p:nvPr>
        </p:nvSpPr>
        <p:spPr>
          <a:xfrm>
            <a:off x="468313" y="-873125"/>
            <a:ext cx="8229600" cy="1125538"/>
          </a:xfrm>
          <a:ln/>
        </p:spPr>
        <p:txBody>
          <a:bodyPr anchor="ctr"/>
          <a:p/>
        </p:txBody>
      </p:sp>
      <p:sp>
        <p:nvSpPr>
          <p:cNvPr id="6147" name="文本占位符 6146"/>
          <p:cNvSpPr>
            <a:spLocks noGrp="1"/>
          </p:cNvSpPr>
          <p:nvPr>
            <p:ph type="body" idx="1"/>
          </p:nvPr>
        </p:nvSpPr>
        <p:spPr>
          <a:xfrm>
            <a:off x="457200" y="404813"/>
            <a:ext cx="8229600" cy="5721350"/>
          </a:xfrm>
          <a:ln/>
        </p:spPr>
        <p:txBody>
          <a:bodyPr anchor="t"/>
          <a:p>
            <a:pPr eaLnBrk="1" hangingPunct="1">
              <a:lnSpc>
                <a:spcPct val="90000"/>
              </a:lnSpc>
              <a:buNone/>
            </a:pPr>
            <a:r>
              <a:rPr lang="zh-CN" altLang="en-US" sz="4800" b="1" dirty="0">
                <a:latin typeface="宋体" panose="02010600030101010101" pitchFamily="2" charset="-122"/>
                <a:ea typeface="黑体" panose="02010609060101010101" charset="-122"/>
                <a:sym typeface="宋体" panose="02010600030101010101" pitchFamily="2" charset="-122"/>
              </a:rPr>
              <a:t>工会经审工作面临的新形式</a:t>
            </a:r>
            <a:r>
              <a:rPr lang="zh-CN" altLang="en-US" sz="4800" b="1" dirty="0">
                <a:latin typeface="宋体" panose="02010600030101010101" pitchFamily="2" charset="-122"/>
                <a:ea typeface="宋体" panose="02010600030101010101" pitchFamily="2" charset="-122"/>
                <a:sym typeface="宋体" panose="02010600030101010101" pitchFamily="2" charset="-122"/>
              </a:rPr>
              <a:t>：</a:t>
            </a:r>
            <a:endParaRPr lang="zh-CN" altLang="en-US" sz="4800" b="1" dirty="0">
              <a:latin typeface="宋体" panose="02010600030101010101" pitchFamily="2" charset="-122"/>
              <a:ea typeface="宋体" panose="02010600030101010101" pitchFamily="2" charset="-122"/>
              <a:sym typeface="宋体" panose="02010600030101010101" pitchFamily="2" charset="-122"/>
            </a:endParaRPr>
          </a:p>
          <a:p>
            <a:pPr eaLnBrk="1" hangingPunct="1">
              <a:lnSpc>
                <a:spcPct val="90000"/>
              </a:lnSpc>
            </a:pPr>
            <a:endParaRPr lang="zh-CN" altLang="en-US" sz="4400" b="1" dirty="0">
              <a:sym typeface="宋体" panose="02010600030101010101" pitchFamily="2" charset="-122"/>
            </a:endParaRPr>
          </a:p>
          <a:p>
            <a:pPr eaLnBrk="1" hangingPunct="1">
              <a:lnSpc>
                <a:spcPct val="90000"/>
              </a:lnSpc>
            </a:pPr>
            <a:r>
              <a:rPr lang="zh-CN" altLang="en-US" sz="4400" b="1" dirty="0">
                <a:solidFill>
                  <a:schemeClr val="accent1"/>
                </a:solidFill>
                <a:sym typeface="宋体" panose="02010600030101010101" pitchFamily="2" charset="-122"/>
              </a:rPr>
              <a:t>工会经费属于公共资金范畴今</a:t>
            </a:r>
            <a:endParaRPr lang="zh-CN" altLang="en-US" sz="4400" b="1" dirty="0">
              <a:solidFill>
                <a:schemeClr val="accent1"/>
              </a:solidFill>
              <a:sym typeface="宋体" panose="02010600030101010101" pitchFamily="2" charset="-122"/>
            </a:endParaRPr>
          </a:p>
          <a:p>
            <a:pPr eaLnBrk="1" hangingPunct="1">
              <a:lnSpc>
                <a:spcPct val="90000"/>
              </a:lnSpc>
            </a:pPr>
            <a:r>
              <a:rPr lang="zh-CN" altLang="en-US" sz="4400" b="1" dirty="0">
                <a:solidFill>
                  <a:schemeClr val="accent1"/>
                </a:solidFill>
                <a:sym typeface="宋体" panose="02010600030101010101" pitchFamily="2" charset="-122"/>
              </a:rPr>
              <a:t>后将纳入国家审计的监督范围</a:t>
            </a:r>
            <a:r>
              <a:rPr lang="zh-CN" altLang="en-US" sz="4400" b="1" u="sng" dirty="0">
                <a:solidFill>
                  <a:schemeClr val="accent1"/>
                </a:solidFill>
                <a:sym typeface="宋体" panose="02010600030101010101" pitchFamily="2" charset="-122"/>
              </a:rPr>
              <a:t> </a:t>
            </a:r>
            <a:r>
              <a:rPr lang="zh-CN" altLang="en-US" sz="4400" b="1" dirty="0">
                <a:solidFill>
                  <a:schemeClr val="accent1"/>
                </a:solidFill>
                <a:sym typeface="宋体" panose="02010600030101010101" pitchFamily="2" charset="-122"/>
              </a:rPr>
              <a:t>    </a:t>
            </a:r>
            <a:endParaRPr lang="zh-CN" altLang="en-US" sz="4400" b="1" dirty="0">
              <a:solidFill>
                <a:schemeClr val="accent1"/>
              </a:solidFill>
              <a:sym typeface="宋体" panose="02010600030101010101" pitchFamily="2" charset="-122"/>
            </a:endParaRPr>
          </a:p>
          <a:p>
            <a:pPr eaLnBrk="1" hangingPunct="1">
              <a:lnSpc>
                <a:spcPct val="90000"/>
              </a:lnSpc>
            </a:pPr>
            <a:endParaRPr lang="zh-CN" altLang="en-US" b="1" dirty="0">
              <a:solidFill>
                <a:schemeClr val="accent1"/>
              </a:solidFill>
              <a:sym typeface="宋体" panose="02010600030101010101" pitchFamily="2" charset="-122"/>
            </a:endParaRPr>
          </a:p>
          <a:p>
            <a:pPr eaLnBrk="1" hangingPunct="1">
              <a:lnSpc>
                <a:spcPct val="90000"/>
              </a:lnSpc>
            </a:pPr>
            <a:r>
              <a:rPr lang="zh-CN" altLang="en-US" b="1" dirty="0">
                <a:sym typeface="宋体" panose="02010600030101010101" pitchFamily="2" charset="-122"/>
              </a:rPr>
              <a:t>（全总首次以领导讲话的形式提出工会经费纳入国家审计范围，说明工会不是法外之地</a:t>
            </a:r>
            <a:r>
              <a:rPr lang="zh-CN" altLang="en-US" b="1" u="none" dirty="0">
                <a:sym typeface="宋体" panose="02010600030101010101" pitchFamily="2" charset="-122"/>
              </a:rPr>
              <a:t>，也应接受国家审计监督。各级工会组织要有充分的思想准备）</a:t>
            </a:r>
            <a:r>
              <a:rPr lang="zh-CN" altLang="en-US" b="1" u="sng" dirty="0">
                <a:solidFill>
                  <a:schemeClr val="accent2"/>
                </a:solidFill>
                <a:sym typeface="宋体" panose="02010600030101010101" pitchFamily="2" charset="-122"/>
              </a:rPr>
              <a:t>案例</a:t>
            </a:r>
            <a:endParaRPr lang="zh-CN" altLang="en-US" b="1" u="sng" dirty="0">
              <a:solidFill>
                <a:schemeClr val="accent2"/>
              </a:solidFill>
              <a:sym typeface="宋体" panose="02010600030101010101" pitchFamily="2" charset="-122"/>
            </a:endParaRPr>
          </a:p>
          <a:p>
            <a:pPr>
              <a:lnSpc>
                <a:spcPct val="90000"/>
              </a:lnSpc>
            </a:pPr>
            <a:endParaRPr lang="zh-CN" altLang="en-US" b="1" u="sng" dirty="0">
              <a:solidFill>
                <a:schemeClr val="accent1"/>
              </a:solidFill>
              <a:sym typeface="宋体" panose="02010600030101010101" pitchFamily="2"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标题 43009"/>
          <p:cNvSpPr>
            <a:spLocks noGrp="1"/>
          </p:cNvSpPr>
          <p:nvPr>
            <p:ph type="title"/>
          </p:nvPr>
        </p:nvSpPr>
        <p:spPr>
          <a:ln/>
        </p:spPr>
        <p:txBody>
          <a:bodyPr anchor="ctr"/>
          <a:p/>
        </p:txBody>
      </p:sp>
      <p:sp>
        <p:nvSpPr>
          <p:cNvPr id="43011" name="文本占位符 43010"/>
          <p:cNvSpPr>
            <a:spLocks noGrp="1"/>
          </p:cNvSpPr>
          <p:nvPr>
            <p:ph type="body" idx="1"/>
          </p:nvPr>
        </p:nvSpPr>
        <p:spPr>
          <a:xfrm>
            <a:off x="457200" y="1558925"/>
            <a:ext cx="8229600" cy="4568825"/>
          </a:xfrm>
          <a:ln/>
        </p:spPr>
        <p:txBody>
          <a:bodyPr anchor="t"/>
          <a:p>
            <a:r>
              <a:rPr lang="zh-CN" altLang="en-US" sz="4800"/>
              <a:t>（</a:t>
            </a:r>
            <a:r>
              <a:rPr lang="en-US" altLang="zh-CN" sz="4800"/>
              <a:t>4</a:t>
            </a:r>
            <a:r>
              <a:rPr lang="zh-CN" altLang="en-US" sz="4800"/>
              <a:t>）接受捐赠、赞助、奖励或盘盈的固定资产是否及时登记固定资产账，填写固定资产入库单，增加固定资。（</a:t>
            </a:r>
            <a:r>
              <a:rPr lang="zh-CN" altLang="en-US" sz="4000" b="1">
                <a:ea typeface="楷体_GB2312" charset="-122"/>
              </a:rPr>
              <a:t>只要产权属于工会的，不分款源；翻阅原始凭证</a:t>
            </a:r>
            <a:r>
              <a:rPr lang="zh-CN" altLang="en-US" sz="4800"/>
              <a:t>）</a:t>
            </a:r>
            <a:endParaRPr lang="zh-CN" altLang="en-US" sz="48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标题 44033"/>
          <p:cNvSpPr>
            <a:spLocks noGrp="1"/>
          </p:cNvSpPr>
          <p:nvPr>
            <p:ph type="title"/>
          </p:nvPr>
        </p:nvSpPr>
        <p:spPr>
          <a:xfrm>
            <a:off x="468313" y="-869950"/>
            <a:ext cx="8229600" cy="1122363"/>
          </a:xfrm>
          <a:ln/>
        </p:spPr>
        <p:txBody>
          <a:bodyPr anchor="ctr"/>
          <a:p/>
        </p:txBody>
      </p:sp>
      <p:sp>
        <p:nvSpPr>
          <p:cNvPr id="44035" name="文本占位符 44034"/>
          <p:cNvSpPr>
            <a:spLocks noGrp="1"/>
          </p:cNvSpPr>
          <p:nvPr>
            <p:ph type="body" idx="1"/>
          </p:nvPr>
        </p:nvSpPr>
        <p:spPr>
          <a:xfrm>
            <a:off x="250825" y="44450"/>
            <a:ext cx="8302625" cy="6769100"/>
          </a:xfrm>
          <a:ln/>
        </p:spPr>
        <p:txBody>
          <a:bodyPr anchor="t"/>
          <a:p>
            <a:pPr>
              <a:lnSpc>
                <a:spcPct val="90000"/>
              </a:lnSpc>
            </a:pPr>
            <a:r>
              <a:rPr lang="zh-CN" altLang="en-US" sz="4800">
                <a:latin typeface="宋体" panose="02010600030101010101" pitchFamily="2" charset="-122"/>
              </a:rPr>
              <a:t>（</a:t>
            </a:r>
            <a:r>
              <a:rPr lang="en-US" altLang="zh-CN" sz="4800">
                <a:latin typeface="宋体" panose="02010600030101010101" pitchFamily="2" charset="-122"/>
              </a:rPr>
              <a:t>5</a:t>
            </a:r>
            <a:r>
              <a:rPr lang="zh-CN" altLang="en-US" sz="4800">
                <a:latin typeface="宋体" panose="02010600030101010101" pitchFamily="2" charset="-122"/>
              </a:rPr>
              <a:t>）是否定期清查固定资产</a:t>
            </a:r>
            <a:endParaRPr lang="zh-CN" altLang="en-US" sz="4800">
              <a:latin typeface="宋体" panose="02010600030101010101" pitchFamily="2" charset="-122"/>
            </a:endParaRPr>
          </a:p>
          <a:p>
            <a:pPr>
              <a:lnSpc>
                <a:spcPct val="90000"/>
              </a:lnSpc>
            </a:pPr>
            <a:r>
              <a:rPr lang="zh-CN" altLang="en-US" sz="4000" b="1">
                <a:latin typeface="楷体_GB2312" charset="-122"/>
                <a:ea typeface="楷体_GB2312" charset="-122"/>
              </a:rPr>
              <a:t>（许多单位固定资产管理存在帐实不符问题的原因是未定期进行固定资产清查 ） </a:t>
            </a:r>
            <a:endParaRPr lang="zh-CN" altLang="en-US" sz="4000" b="1">
              <a:latin typeface="楷体_GB2312" charset="-122"/>
              <a:ea typeface="楷体_GB2312" charset="-122"/>
            </a:endParaRPr>
          </a:p>
          <a:p>
            <a:pPr>
              <a:lnSpc>
                <a:spcPct val="90000"/>
              </a:lnSpc>
            </a:pPr>
            <a:endParaRPr lang="zh-CN" altLang="en-US" sz="4800">
              <a:latin typeface="宋体" panose="02010600030101010101" pitchFamily="2" charset="-122"/>
            </a:endParaRPr>
          </a:p>
          <a:p>
            <a:pPr>
              <a:lnSpc>
                <a:spcPct val="90000"/>
              </a:lnSpc>
            </a:pPr>
            <a:r>
              <a:rPr lang="zh-CN" altLang="en-US" sz="4800">
                <a:latin typeface="宋体" panose="02010600030101010101" pitchFamily="2" charset="-122"/>
              </a:rPr>
              <a:t>（</a:t>
            </a:r>
            <a:r>
              <a:rPr lang="en-US" altLang="zh-CN" sz="4800">
                <a:latin typeface="宋体" panose="02010600030101010101" pitchFamily="2" charset="-122"/>
              </a:rPr>
              <a:t>6</a:t>
            </a:r>
            <a:r>
              <a:rPr lang="zh-CN" altLang="en-US" sz="4800">
                <a:latin typeface="宋体" panose="02010600030101010101" pitchFamily="2" charset="-122"/>
              </a:rPr>
              <a:t>）固定资产报废后其变价收入是否入账</a:t>
            </a:r>
            <a:endParaRPr lang="zh-CN" altLang="en-US" sz="4800">
              <a:latin typeface="宋体" panose="02010600030101010101" pitchFamily="2" charset="-122"/>
            </a:endParaRPr>
          </a:p>
          <a:p>
            <a:pPr>
              <a:lnSpc>
                <a:spcPct val="90000"/>
              </a:lnSpc>
            </a:pPr>
            <a:r>
              <a:rPr lang="zh-CN" altLang="en-US" sz="4000" b="1">
                <a:latin typeface="楷体_GB2312" charset="-122"/>
                <a:ea typeface="楷体_GB2312" charset="-122"/>
              </a:rPr>
              <a:t>（查其他收入和固定资产科目）</a:t>
            </a:r>
            <a:endParaRPr lang="zh-CN" altLang="en-US" sz="4000" b="1">
              <a:latin typeface="楷体_GB2312" charset="-122"/>
              <a:ea typeface="楷体_GB2312"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标题 45057"/>
          <p:cNvSpPr>
            <a:spLocks noGrp="1"/>
          </p:cNvSpPr>
          <p:nvPr>
            <p:ph type="title"/>
          </p:nvPr>
        </p:nvSpPr>
        <p:spPr>
          <a:ln/>
        </p:spPr>
        <p:txBody>
          <a:bodyPr anchor="ctr"/>
          <a:p/>
        </p:txBody>
      </p:sp>
      <p:sp>
        <p:nvSpPr>
          <p:cNvPr id="45059" name="文本占位符 45058"/>
          <p:cNvSpPr>
            <a:spLocks noGrp="1"/>
          </p:cNvSpPr>
          <p:nvPr>
            <p:ph type="body" idx="1"/>
          </p:nvPr>
        </p:nvSpPr>
        <p:spPr>
          <a:ln/>
        </p:spPr>
        <p:txBody>
          <a:bodyPr anchor="t"/>
          <a:p>
            <a:r>
              <a:rPr lang="zh-CN" altLang="en-US" sz="4800" dirty="0"/>
              <a:t> 6、往来款清理及对外投资   </a:t>
            </a:r>
            <a:endParaRPr lang="zh-CN" altLang="en-US" sz="4800" dirty="0"/>
          </a:p>
          <a:p>
            <a:r>
              <a:rPr lang="zh-CN" altLang="en-US" sz="4800" dirty="0"/>
              <a:t> </a:t>
            </a:r>
            <a:endParaRPr lang="zh-CN" altLang="en-US" sz="4800" dirty="0"/>
          </a:p>
          <a:p>
            <a:r>
              <a:rPr lang="zh-CN" altLang="en-US" sz="4000" dirty="0"/>
              <a:t>（</a:t>
            </a:r>
            <a:r>
              <a:rPr lang="zh-CN" altLang="en-US" sz="4400" b="1" dirty="0">
                <a:latin typeface="宋体" panose="02010600030101010101" pitchFamily="2" charset="-122"/>
              </a:rPr>
              <a:t>往来款及投资管理5类问题</a:t>
            </a:r>
            <a:r>
              <a:rPr lang="zh-CN" altLang="en-US" sz="4000" dirty="0"/>
              <a:t>）</a:t>
            </a:r>
            <a:endParaRPr lang="zh-CN" altLang="en-US" sz="4000" dirty="0">
              <a:latin typeface="宋体" panose="02010600030101010101" pitchFamily="2" charset="-122"/>
            </a:endParaRPr>
          </a:p>
          <a:p>
            <a:endParaRPr lang="zh-CN" altLang="en-US" sz="4000" dirty="0">
              <a:latin typeface="宋体" panose="02010600030101010101" pitchFamily="2"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标题 46081"/>
          <p:cNvSpPr>
            <a:spLocks noGrp="1"/>
          </p:cNvSpPr>
          <p:nvPr>
            <p:ph type="title"/>
          </p:nvPr>
        </p:nvSpPr>
        <p:spPr>
          <a:ln/>
        </p:spPr>
        <p:txBody>
          <a:bodyPr anchor="ctr"/>
          <a:p/>
        </p:txBody>
      </p:sp>
      <p:sp>
        <p:nvSpPr>
          <p:cNvPr id="46083" name="文本占位符 46082"/>
          <p:cNvSpPr>
            <a:spLocks noGrp="1"/>
          </p:cNvSpPr>
          <p:nvPr>
            <p:ph type="body" idx="1"/>
          </p:nvPr>
        </p:nvSpPr>
        <p:spPr>
          <a:xfrm>
            <a:off x="457200" y="260350"/>
            <a:ext cx="8229600" cy="5867400"/>
          </a:xfrm>
          <a:ln/>
        </p:spPr>
        <p:txBody>
          <a:bodyPr anchor="t"/>
          <a:p>
            <a:pPr>
              <a:lnSpc>
                <a:spcPct val="80000"/>
              </a:lnSpc>
            </a:pPr>
            <a:r>
              <a:rPr lang="zh-CN" altLang="en-US" dirty="0"/>
              <a:t>　</a:t>
            </a:r>
            <a:r>
              <a:rPr lang="zh-CN" altLang="en-US" sz="4800" dirty="0"/>
              <a:t>（1）是否及时清理往来款项。年度决算前要及时清理往来款项，不得长期挂账。要做好三年以上债权资金</a:t>
            </a:r>
            <a:r>
              <a:rPr lang="zh-CN" altLang="en-US" sz="4800" dirty="0">
                <a:solidFill>
                  <a:schemeClr val="accent2"/>
                </a:solidFill>
              </a:rPr>
              <a:t>确权</a:t>
            </a:r>
            <a:r>
              <a:rPr lang="zh-CN" altLang="en-US" sz="4800" dirty="0"/>
              <a:t>工作。三年以上债权资金应是清理的重点，避免形成呆账，造成工会资金损失。</a:t>
            </a:r>
            <a:endParaRPr lang="zh-CN" altLang="en-US" sz="4800" dirty="0"/>
          </a:p>
          <a:p>
            <a:pPr>
              <a:lnSpc>
                <a:spcPct val="80000"/>
              </a:lnSpc>
            </a:pPr>
            <a:endParaRPr lang="zh-CN" altLang="en-US" sz="4000" dirty="0"/>
          </a:p>
          <a:p>
            <a:pPr>
              <a:lnSpc>
                <a:spcPct val="80000"/>
              </a:lnSpc>
            </a:pPr>
            <a:r>
              <a:rPr lang="zh-CN" altLang="en-US" sz="4000" dirty="0"/>
              <a:t>（</a:t>
            </a:r>
            <a:r>
              <a:rPr lang="zh-CN" altLang="en-US" sz="4000" b="1" dirty="0">
                <a:ea typeface="楷体_GB2312" charset="-122"/>
              </a:rPr>
              <a:t>重点查其他应付款和其他应收款科目中</a:t>
            </a:r>
            <a:r>
              <a:rPr lang="zh-CN" altLang="en-US" sz="4000" b="1" dirty="0">
                <a:latin typeface="楷体_GB2312" charset="-122"/>
                <a:ea typeface="楷体_GB2312" charset="-122"/>
              </a:rPr>
              <a:t>3</a:t>
            </a:r>
            <a:r>
              <a:rPr lang="zh-CN" altLang="en-US" sz="4000" b="1" dirty="0">
                <a:ea typeface="楷体_GB2312" charset="-122"/>
              </a:rPr>
              <a:t>年以上的款项</a:t>
            </a:r>
            <a:r>
              <a:rPr lang="zh-CN" altLang="en-US" sz="4000" dirty="0"/>
              <a:t>）</a:t>
            </a:r>
            <a:endParaRPr lang="zh-CN" altLang="en-US" sz="4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标题 47105"/>
          <p:cNvSpPr>
            <a:spLocks noGrp="1"/>
          </p:cNvSpPr>
          <p:nvPr>
            <p:ph type="title"/>
          </p:nvPr>
        </p:nvSpPr>
        <p:spPr>
          <a:ln/>
        </p:spPr>
        <p:txBody>
          <a:bodyPr anchor="ctr"/>
          <a:p/>
        </p:txBody>
      </p:sp>
      <p:sp>
        <p:nvSpPr>
          <p:cNvPr id="47107" name="文本占位符 47106"/>
          <p:cNvSpPr>
            <a:spLocks noGrp="1"/>
          </p:cNvSpPr>
          <p:nvPr>
            <p:ph type="body" idx="1"/>
          </p:nvPr>
        </p:nvSpPr>
        <p:spPr>
          <a:ln/>
        </p:spPr>
        <p:txBody>
          <a:bodyPr anchor="t"/>
          <a:p>
            <a:pPr>
              <a:lnSpc>
                <a:spcPct val="90000"/>
              </a:lnSpc>
            </a:pPr>
            <a:r>
              <a:rPr lang="zh-CN" altLang="en-US"/>
              <a:t>　　</a:t>
            </a:r>
            <a:r>
              <a:rPr lang="zh-CN" altLang="en-US" sz="4800"/>
              <a:t>（</a:t>
            </a:r>
            <a:r>
              <a:rPr lang="en-US" altLang="zh-CN" sz="4800"/>
              <a:t>2</a:t>
            </a:r>
            <a:r>
              <a:rPr lang="zh-CN" altLang="en-US" sz="4800"/>
              <a:t>）工会资金不得借给工会系统以外的单位及职工个人使用，工会资金不得用于资金拆借、抵押、担保</a:t>
            </a:r>
            <a:endParaRPr lang="zh-CN" altLang="en-US" sz="4800"/>
          </a:p>
          <a:p>
            <a:pPr>
              <a:lnSpc>
                <a:spcPct val="90000"/>
              </a:lnSpc>
            </a:pPr>
            <a:r>
              <a:rPr lang="zh-CN" altLang="en-US" sz="4800"/>
              <a:t>（</a:t>
            </a:r>
            <a:r>
              <a:rPr lang="zh-CN" altLang="en-US" sz="4000" b="1">
                <a:ea typeface="楷体_GB2312" charset="-122"/>
              </a:rPr>
              <a:t>查其他应收款和借出款科目</a:t>
            </a:r>
            <a:r>
              <a:rPr lang="zh-CN" altLang="en-US" sz="4800"/>
              <a:t>）</a:t>
            </a:r>
            <a:endParaRPr lang="zh-CN" altLang="en-US" sz="48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标题 48129"/>
          <p:cNvSpPr>
            <a:spLocks noGrp="1"/>
          </p:cNvSpPr>
          <p:nvPr>
            <p:ph type="title"/>
          </p:nvPr>
        </p:nvSpPr>
        <p:spPr>
          <a:xfrm flipV="1">
            <a:off x="-300037" y="476250"/>
            <a:ext cx="8204200" cy="76200"/>
          </a:xfrm>
          <a:ln/>
        </p:spPr>
        <p:txBody>
          <a:bodyPr anchor="ctr"/>
          <a:p/>
        </p:txBody>
      </p:sp>
      <p:sp>
        <p:nvSpPr>
          <p:cNvPr id="48131" name="文本占位符 48130"/>
          <p:cNvSpPr>
            <a:spLocks noGrp="1"/>
          </p:cNvSpPr>
          <p:nvPr>
            <p:ph type="body" idx="1"/>
          </p:nvPr>
        </p:nvSpPr>
        <p:spPr>
          <a:xfrm>
            <a:off x="457200" y="981075"/>
            <a:ext cx="8229600" cy="5146675"/>
          </a:xfrm>
          <a:ln/>
        </p:spPr>
        <p:txBody>
          <a:bodyPr anchor="t"/>
          <a:p>
            <a:r>
              <a:rPr lang="zh-CN" altLang="en-US" dirty="0"/>
              <a:t>　</a:t>
            </a:r>
            <a:r>
              <a:rPr lang="zh-CN" altLang="en-US" sz="4800" dirty="0"/>
              <a:t>（4）是否及时掌握投资资金运作情况</a:t>
            </a:r>
            <a:endParaRPr lang="zh-CN" altLang="en-US" sz="4800" dirty="0"/>
          </a:p>
          <a:p>
            <a:r>
              <a:rPr lang="zh-CN" altLang="en-US" sz="4800" dirty="0"/>
              <a:t>（</a:t>
            </a:r>
            <a:r>
              <a:rPr lang="zh-CN" altLang="en-US" sz="4000" b="1" dirty="0">
                <a:ea typeface="楷体_GB2312" charset="-122"/>
              </a:rPr>
              <a:t>通过审计查询</a:t>
            </a:r>
            <a:r>
              <a:rPr lang="zh-CN" altLang="en-US" sz="4800" dirty="0"/>
              <a:t>）</a:t>
            </a:r>
            <a:endParaRPr lang="zh-CN" altLang="en-US" sz="4800" dirty="0"/>
          </a:p>
          <a:p>
            <a:r>
              <a:rPr lang="zh-CN" altLang="en-US" sz="4800" dirty="0"/>
              <a:t>  （5）是否按规定进行呆账处理</a:t>
            </a:r>
            <a:endParaRPr lang="zh-CN" altLang="en-US" sz="4800" dirty="0"/>
          </a:p>
          <a:p>
            <a:r>
              <a:rPr lang="zh-CN" altLang="en-US" sz="4800" dirty="0"/>
              <a:t>（</a:t>
            </a:r>
            <a:r>
              <a:rPr lang="zh-CN" altLang="en-US" sz="4000" b="1" dirty="0">
                <a:ea typeface="楷体_GB2312" charset="-122"/>
              </a:rPr>
              <a:t>查其他支出原始凭证</a:t>
            </a:r>
            <a:r>
              <a:rPr lang="zh-CN" altLang="en-US" sz="4800" dirty="0"/>
              <a:t>）</a:t>
            </a:r>
            <a:endParaRPr lang="zh-CN" altLang="en-US" sz="4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标题 49153"/>
          <p:cNvSpPr>
            <a:spLocks noGrp="1"/>
          </p:cNvSpPr>
          <p:nvPr>
            <p:ph type="title"/>
          </p:nvPr>
        </p:nvSpPr>
        <p:spPr>
          <a:ln/>
        </p:spPr>
        <p:txBody>
          <a:bodyPr anchor="ctr"/>
          <a:p/>
        </p:txBody>
      </p:sp>
      <p:sp>
        <p:nvSpPr>
          <p:cNvPr id="49155" name="文本占位符 49154"/>
          <p:cNvSpPr>
            <a:spLocks noGrp="1"/>
          </p:cNvSpPr>
          <p:nvPr>
            <p:ph type="body" idx="1"/>
          </p:nvPr>
        </p:nvSpPr>
        <p:spPr>
          <a:ln/>
        </p:spPr>
        <p:txBody>
          <a:bodyPr anchor="t"/>
          <a:p>
            <a:r>
              <a:rPr lang="zh-CN" altLang="en-US" dirty="0"/>
              <a:t>　　</a:t>
            </a:r>
            <a:r>
              <a:rPr lang="zh-CN" altLang="en-US" sz="4800" dirty="0"/>
              <a:t> </a:t>
            </a:r>
            <a:r>
              <a:rPr lang="zh-CN" altLang="en-US" sz="4800" b="1" dirty="0"/>
              <a:t>7、相关内部控制制度制定与执行情况</a:t>
            </a:r>
            <a:endParaRPr lang="zh-CN" altLang="en-US" sz="4800" b="1" dirty="0"/>
          </a:p>
          <a:p>
            <a:r>
              <a:rPr lang="zh-CN" altLang="en-US" sz="4800" dirty="0"/>
              <a:t>   </a:t>
            </a:r>
            <a:endParaRPr lang="zh-CN" altLang="en-US" sz="4800" dirty="0"/>
          </a:p>
          <a:p>
            <a:r>
              <a:rPr lang="zh-CN" altLang="en-US" sz="4800" dirty="0"/>
              <a:t>  （</a:t>
            </a:r>
            <a:r>
              <a:rPr lang="zh-CN" altLang="en-US" sz="4000" b="1" dirty="0">
                <a:latin typeface="楷体_GB2312" charset="-122"/>
                <a:ea typeface="楷体_GB2312" charset="-122"/>
              </a:rPr>
              <a:t>内控制度管理5类问题</a:t>
            </a:r>
            <a:r>
              <a:rPr lang="zh-CN" altLang="en-US" sz="4800" dirty="0"/>
              <a:t>）</a:t>
            </a:r>
            <a:endParaRPr lang="zh-CN" altLang="en-US" sz="4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标题 50177"/>
          <p:cNvSpPr>
            <a:spLocks noGrp="1"/>
          </p:cNvSpPr>
          <p:nvPr>
            <p:ph type="title"/>
          </p:nvPr>
        </p:nvSpPr>
        <p:spPr>
          <a:ln/>
        </p:spPr>
        <p:txBody>
          <a:bodyPr anchor="ctr"/>
          <a:p/>
        </p:txBody>
      </p:sp>
      <p:sp>
        <p:nvSpPr>
          <p:cNvPr id="50179" name="文本占位符 50178"/>
          <p:cNvSpPr>
            <a:spLocks noGrp="1"/>
          </p:cNvSpPr>
          <p:nvPr>
            <p:ph type="body" idx="1"/>
          </p:nvPr>
        </p:nvSpPr>
        <p:spPr>
          <a:xfrm>
            <a:off x="457200" y="261938"/>
            <a:ext cx="8229600" cy="5865812"/>
          </a:xfrm>
          <a:ln/>
        </p:spPr>
        <p:txBody>
          <a:bodyPr anchor="t"/>
          <a:p>
            <a:r>
              <a:rPr lang="zh-CN" altLang="en-US" sz="4400" dirty="0"/>
              <a:t>     （1 ）是否执行不相容岗位相互分离制度</a:t>
            </a:r>
            <a:endParaRPr lang="zh-CN" altLang="en-US" sz="4400" dirty="0"/>
          </a:p>
          <a:p>
            <a:r>
              <a:rPr lang="zh-CN" altLang="en-US" sz="4400" dirty="0"/>
              <a:t>（</a:t>
            </a:r>
            <a:r>
              <a:rPr lang="zh-CN" altLang="en-US" sz="4000" b="1" dirty="0">
                <a:ea typeface="楷体_GB2312" charset="-122"/>
              </a:rPr>
              <a:t>会计不得兼管收付款业务，审计查询</a:t>
            </a:r>
            <a:r>
              <a:rPr lang="zh-CN" altLang="en-US" sz="4400" dirty="0"/>
              <a:t>）  </a:t>
            </a:r>
            <a:r>
              <a:rPr lang="zh-CN" altLang="en-US" sz="1200" dirty="0">
                <a:solidFill>
                  <a:schemeClr val="accent2"/>
                </a:solidFill>
              </a:rPr>
              <a:t>案例、承担主体责任</a:t>
            </a:r>
            <a:endParaRPr lang="zh-CN" altLang="en-US" sz="1200" dirty="0">
              <a:solidFill>
                <a:schemeClr val="accent2"/>
              </a:solidFill>
            </a:endParaRPr>
          </a:p>
          <a:p>
            <a:r>
              <a:rPr lang="zh-CN" altLang="en-US" sz="4400" dirty="0"/>
              <a:t>     （2 ）是否执行支票、银行预留印鉴（公章、法人章）、优盾密码分别保管制度</a:t>
            </a:r>
            <a:endParaRPr lang="zh-CN" altLang="en-US" sz="4400" dirty="0"/>
          </a:p>
          <a:p>
            <a:r>
              <a:rPr lang="zh-CN" altLang="en-US" sz="4400" dirty="0"/>
              <a:t>（</a:t>
            </a:r>
            <a:r>
              <a:rPr lang="zh-CN" altLang="en-US" sz="4000" b="1" dirty="0">
                <a:ea typeface="楷体_GB2312" charset="-122"/>
              </a:rPr>
              <a:t>审计查询；库存现金盘点</a:t>
            </a:r>
            <a:r>
              <a:rPr lang="zh-CN" altLang="en-US" sz="4400" dirty="0"/>
              <a:t>）</a:t>
            </a:r>
            <a:endParaRPr lang="zh-CN" altLang="en-US" sz="4400" dirty="0"/>
          </a:p>
          <a:p>
            <a:r>
              <a:rPr lang="zh-CN" altLang="en-US" sz="4400" dirty="0"/>
              <a:t>    </a:t>
            </a:r>
            <a:endParaRPr lang="zh-CN" altLang="en-US" sz="4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标题 51201"/>
          <p:cNvSpPr>
            <a:spLocks noGrp="1"/>
          </p:cNvSpPr>
          <p:nvPr>
            <p:ph type="title"/>
          </p:nvPr>
        </p:nvSpPr>
        <p:spPr>
          <a:ln/>
        </p:spPr>
        <p:txBody>
          <a:bodyPr anchor="ctr"/>
          <a:p/>
        </p:txBody>
      </p:sp>
      <p:sp>
        <p:nvSpPr>
          <p:cNvPr id="51203" name="文本占位符 51202"/>
          <p:cNvSpPr>
            <a:spLocks noGrp="1"/>
          </p:cNvSpPr>
          <p:nvPr>
            <p:ph type="body" idx="1"/>
          </p:nvPr>
        </p:nvSpPr>
        <p:spPr>
          <a:xfrm>
            <a:off x="468313" y="261938"/>
            <a:ext cx="8229600" cy="6264275"/>
          </a:xfrm>
          <a:ln/>
        </p:spPr>
        <p:txBody>
          <a:bodyPr anchor="t"/>
          <a:p>
            <a:r>
              <a:rPr lang="zh-CN" altLang="en-US" sz="4800" dirty="0"/>
              <a:t>（3）会计（财务负责人）是否按严格执行复核制度</a:t>
            </a:r>
            <a:endParaRPr lang="zh-CN" altLang="en-US" sz="4800" dirty="0"/>
          </a:p>
          <a:p>
            <a:r>
              <a:rPr lang="zh-CN" altLang="en-US" sz="4800" dirty="0"/>
              <a:t>（</a:t>
            </a:r>
            <a:r>
              <a:rPr lang="zh-CN" altLang="en-US" sz="4000" b="1" dirty="0">
                <a:ea typeface="楷体_GB2312" charset="-122"/>
              </a:rPr>
              <a:t>查阅会计凭证</a:t>
            </a:r>
            <a:r>
              <a:rPr lang="zh-CN" altLang="en-US" sz="4000" dirty="0"/>
              <a:t>、</a:t>
            </a:r>
            <a:r>
              <a:rPr lang="zh-CN" altLang="en-US" sz="4000" b="1" dirty="0">
                <a:ea typeface="楷体_GB2312" charset="-122"/>
              </a:rPr>
              <a:t>审计查询</a:t>
            </a:r>
            <a:r>
              <a:rPr lang="zh-CN" altLang="en-US" sz="4800" dirty="0"/>
              <a:t>）</a:t>
            </a:r>
            <a:endParaRPr lang="zh-CN" altLang="en-US" sz="4800" dirty="0"/>
          </a:p>
          <a:p>
            <a:r>
              <a:rPr lang="zh-CN" altLang="en-US" sz="4800" dirty="0"/>
              <a:t>（4）工会主席“一支笔”审批制度的执行是否得到保障</a:t>
            </a:r>
            <a:endParaRPr lang="zh-CN" altLang="en-US" sz="4800" dirty="0"/>
          </a:p>
          <a:p>
            <a:r>
              <a:rPr lang="zh-CN" altLang="en-US" sz="4000" dirty="0"/>
              <a:t>（</a:t>
            </a:r>
            <a:r>
              <a:rPr lang="zh-CN" altLang="en-US" sz="4000" b="1" dirty="0">
                <a:ea typeface="楷体_GB2312" charset="-122"/>
              </a:rPr>
              <a:t>行政领导不得审批、部分单位行政领导和工会主席同时行使审批权，查原始凭证或审计查询</a:t>
            </a:r>
            <a:r>
              <a:rPr lang="zh-CN" altLang="en-US" sz="4800" dirty="0"/>
              <a:t>）</a:t>
            </a:r>
            <a:endParaRPr lang="zh-CN" altLang="en-US" sz="4800" dirty="0"/>
          </a:p>
          <a:p>
            <a:endParaRPr lang="zh-CN" altLang="en-US" sz="4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标题 52225"/>
          <p:cNvSpPr>
            <a:spLocks noGrp="1"/>
          </p:cNvSpPr>
          <p:nvPr>
            <p:ph type="title"/>
          </p:nvPr>
        </p:nvSpPr>
        <p:spPr>
          <a:ln/>
        </p:spPr>
        <p:txBody>
          <a:bodyPr anchor="ctr"/>
          <a:p/>
        </p:txBody>
      </p:sp>
      <p:sp>
        <p:nvSpPr>
          <p:cNvPr id="52227" name="文本占位符 52226"/>
          <p:cNvSpPr>
            <a:spLocks noGrp="1"/>
          </p:cNvSpPr>
          <p:nvPr>
            <p:ph type="body" idx="1"/>
          </p:nvPr>
        </p:nvSpPr>
        <p:spPr>
          <a:xfrm>
            <a:off x="457200" y="261938"/>
            <a:ext cx="8229600" cy="5865812"/>
          </a:xfrm>
          <a:ln/>
        </p:spPr>
        <p:txBody>
          <a:bodyPr anchor="t"/>
          <a:p>
            <a:r>
              <a:rPr lang="en-US" altLang="zh-CN" sz="4400"/>
              <a:t> </a:t>
            </a:r>
            <a:r>
              <a:rPr lang="zh-CN" altLang="en-US" sz="4400"/>
              <a:t>（</a:t>
            </a:r>
            <a:r>
              <a:rPr lang="en-US" altLang="zh-CN" sz="4400"/>
              <a:t>5</a:t>
            </a:r>
            <a:r>
              <a:rPr lang="zh-CN" altLang="en-US" sz="4400"/>
              <a:t>）</a:t>
            </a:r>
            <a:r>
              <a:rPr lang="zh-CN" altLang="en-US" sz="4800"/>
              <a:t>主管财务工会主席、财务人员、资产管理人员兼职经审委员</a:t>
            </a:r>
            <a:endParaRPr lang="zh-CN" altLang="en-US" sz="4800"/>
          </a:p>
          <a:p>
            <a:r>
              <a:rPr lang="zh-CN" altLang="en-US" sz="4800"/>
              <a:t>（</a:t>
            </a:r>
            <a:r>
              <a:rPr lang="zh-CN" altLang="en-US" sz="4000" b="1">
                <a:ea typeface="楷体_GB2312" charset="-122"/>
              </a:rPr>
              <a:t>审计查询</a:t>
            </a:r>
            <a:r>
              <a:rPr lang="zh-CN" altLang="en-US" sz="4400"/>
              <a:t>）</a:t>
            </a:r>
            <a:endParaRPr lang="zh-CN" altLang="en-US" sz="4400"/>
          </a:p>
          <a:p>
            <a:pPr>
              <a:buNone/>
            </a:pPr>
            <a:r>
              <a:rPr lang="zh-CN" altLang="en-US" sz="4400"/>
              <a:t>　　　</a:t>
            </a:r>
            <a:endParaRPr lang="zh-CN" altLang="en-US" sz="4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标题 1"/>
          <p:cNvSpPr>
            <a:spLocks noGrp="1"/>
          </p:cNvSpPr>
          <p:nvPr>
            <p:ph type="title"/>
          </p:nvPr>
        </p:nvSpPr>
        <p:spPr>
          <a:xfrm>
            <a:off x="457200" y="274638"/>
            <a:ext cx="8229600" cy="46037"/>
          </a:xfrm>
          <a:ln/>
        </p:spPr>
        <p:txBody>
          <a:bodyPr wrap="square" anchor="ctr"/>
          <a:p>
            <a:pPr lvl="0" eaLnBrk="1" hangingPunct="1"/>
          </a:p>
        </p:txBody>
      </p:sp>
      <p:sp>
        <p:nvSpPr>
          <p:cNvPr id="7171" name="文本框 7170"/>
          <p:cNvSpPr txBox="1"/>
          <p:nvPr/>
        </p:nvSpPr>
        <p:spPr>
          <a:xfrm>
            <a:off x="250825" y="404813"/>
            <a:ext cx="8713788" cy="3749675"/>
          </a:xfrm>
          <a:prstGeom prst="rect">
            <a:avLst/>
          </a:prstGeom>
          <a:noFill/>
          <a:ln w="9525">
            <a:noFill/>
          </a:ln>
        </p:spPr>
        <p:txBody>
          <a:bodyPr wrap="square">
            <a:spAutoFit/>
          </a:bodyPr>
          <a:p>
            <a:pPr marL="0" lvl="0" indent="0" algn="l" eaLnBrk="1" latinLnBrk="0" hangingPunct="1"/>
            <a:r>
              <a:rPr lang="zh-CN" altLang="en-US" sz="4800" b="1" u="none" dirty="0">
                <a:solidFill>
                  <a:schemeClr val="accent1"/>
                </a:solidFill>
                <a:latin typeface="Arial" panose="020B0604020202020204" pitchFamily="34" charset="0"/>
                <a:ea typeface="宋体" panose="02010600030101010101" pitchFamily="2" charset="-122"/>
                <a:sym typeface="宋体" panose="02010600030101010101" pitchFamily="2" charset="-122"/>
              </a:rPr>
              <a:t>公共资金：主要是指政府涉及民生方面的资金。比如社保资金、低保救助资金、专项资金、扶贫资金、涉农资金等等</a:t>
            </a:r>
            <a:endParaRPr lang="zh-CN" altLang="en-US" sz="4800" b="1" u="none" dirty="0">
              <a:solidFill>
                <a:schemeClr val="accent1"/>
              </a:solidFill>
              <a:latin typeface="Arial" panose="020B0604020202020204" pitchFamily="34" charset="0"/>
              <a:ea typeface="宋体" panose="02010600030101010101" pitchFamily="2" charset="-122"/>
              <a:sym typeface="宋体" panose="02010600030101010101" pitchFamily="2" charset="-122"/>
            </a:endParaRPr>
          </a:p>
          <a:p>
            <a:pPr marL="0" lvl="0" indent="0" algn="l" eaLnBrk="1" latinLnBrk="0" hangingPunct="1"/>
            <a:r>
              <a:rPr lang="zh-CN" altLang="en-US" sz="4800" b="1" u="none" dirty="0">
                <a:solidFill>
                  <a:schemeClr val="accent1"/>
                </a:solidFill>
                <a:latin typeface="Arial" panose="020B0604020202020204" pitchFamily="34" charset="0"/>
                <a:ea typeface="宋体" panose="02010600030101010101" pitchFamily="2" charset="-122"/>
                <a:sym typeface="宋体" panose="02010600030101010101" pitchFamily="2" charset="-122"/>
              </a:rPr>
              <a:t>（含工会资金）。</a:t>
            </a:r>
            <a:endParaRPr lang="zh-CN" altLang="en-US" sz="4800" b="1" u="none" dirty="0">
              <a:solidFill>
                <a:schemeClr val="accent1"/>
              </a:solidFill>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标题 53249"/>
          <p:cNvSpPr>
            <a:spLocks noGrp="1"/>
          </p:cNvSpPr>
          <p:nvPr>
            <p:ph type="title"/>
          </p:nvPr>
        </p:nvSpPr>
        <p:spPr>
          <a:ln/>
        </p:spPr>
        <p:txBody>
          <a:bodyPr anchor="ctr"/>
          <a:p/>
        </p:txBody>
      </p:sp>
      <p:sp>
        <p:nvSpPr>
          <p:cNvPr id="53251" name="文本占位符 53250"/>
          <p:cNvSpPr>
            <a:spLocks noGrp="1"/>
          </p:cNvSpPr>
          <p:nvPr>
            <p:ph type="body" idx="1"/>
          </p:nvPr>
        </p:nvSpPr>
        <p:spPr>
          <a:ln/>
        </p:spPr>
        <p:txBody>
          <a:bodyPr anchor="t"/>
          <a:p>
            <a:r>
              <a:rPr lang="zh-CN" altLang="en-US" sz="4400" dirty="0"/>
              <a:t>    </a:t>
            </a:r>
            <a:r>
              <a:rPr lang="zh-CN" altLang="en-US" sz="4800" dirty="0"/>
              <a:t>8、</a:t>
            </a:r>
            <a:r>
              <a:rPr lang="zh-CN" altLang="en-US" sz="4800" b="1" dirty="0"/>
              <a:t>其他需要审计的有关事项。     </a:t>
            </a:r>
            <a:r>
              <a:rPr lang="zh-CN" altLang="en-US" sz="4800" dirty="0"/>
              <a:t>      </a:t>
            </a:r>
            <a:endParaRPr lang="zh-CN" altLang="en-US" sz="4800" dirty="0"/>
          </a:p>
          <a:p>
            <a:r>
              <a:rPr lang="zh-CN" altLang="en-US" sz="4800" dirty="0"/>
              <a:t>（</a:t>
            </a:r>
            <a:r>
              <a:rPr lang="zh-CN" altLang="en-US" sz="4000" b="1" dirty="0">
                <a:latin typeface="楷体_GB2312" charset="-122"/>
                <a:ea typeface="楷体_GB2312" charset="-122"/>
              </a:rPr>
              <a:t>其他管理2类问题</a:t>
            </a:r>
            <a:r>
              <a:rPr lang="zh-CN" altLang="en-US" sz="4800" dirty="0"/>
              <a:t>）</a:t>
            </a:r>
            <a:endParaRPr lang="zh-CN" altLang="en-US" sz="4800" dirty="0"/>
          </a:p>
          <a:p>
            <a:endParaRPr lang="zh-CN" altLang="en-US" sz="4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标题 54273"/>
          <p:cNvSpPr>
            <a:spLocks noGrp="1"/>
          </p:cNvSpPr>
          <p:nvPr>
            <p:ph type="title"/>
          </p:nvPr>
        </p:nvSpPr>
        <p:spPr>
          <a:ln/>
        </p:spPr>
        <p:txBody>
          <a:bodyPr anchor="ctr"/>
          <a:p/>
        </p:txBody>
      </p:sp>
      <p:sp>
        <p:nvSpPr>
          <p:cNvPr id="54275" name="文本占位符 54274"/>
          <p:cNvSpPr>
            <a:spLocks noGrp="1"/>
          </p:cNvSpPr>
          <p:nvPr>
            <p:ph type="body" idx="1"/>
          </p:nvPr>
        </p:nvSpPr>
        <p:spPr>
          <a:xfrm>
            <a:off x="457200" y="261938"/>
            <a:ext cx="8229600" cy="5865812"/>
          </a:xfrm>
          <a:ln/>
        </p:spPr>
        <p:txBody>
          <a:bodyPr anchor="t"/>
          <a:p>
            <a:r>
              <a:rPr lang="zh-CN" altLang="en-US" sz="4800"/>
              <a:t>（</a:t>
            </a:r>
            <a:r>
              <a:rPr lang="en-US" altLang="zh-CN" sz="4800"/>
              <a:t>1</a:t>
            </a:r>
            <a:r>
              <a:rPr lang="zh-CN" altLang="en-US" sz="4800"/>
              <a:t>）是否有将工会账户借给行政或其他部门使用</a:t>
            </a:r>
            <a:endParaRPr lang="zh-CN" altLang="en-US" sz="4800"/>
          </a:p>
          <a:p>
            <a:r>
              <a:rPr lang="zh-CN" altLang="en-US" sz="4000"/>
              <a:t>（</a:t>
            </a:r>
            <a:r>
              <a:rPr lang="zh-CN" altLang="en-US" sz="4000" b="1">
                <a:ea typeface="楷体_GB2312" charset="-122"/>
              </a:rPr>
              <a:t>查代管经费和其他应付款科目</a:t>
            </a:r>
            <a:r>
              <a:rPr lang="zh-CN" altLang="en-US" sz="4000"/>
              <a:t>）</a:t>
            </a:r>
            <a:endParaRPr lang="zh-CN" altLang="en-US" sz="4000"/>
          </a:p>
          <a:p>
            <a:r>
              <a:rPr lang="zh-CN" altLang="en-US" sz="4800"/>
              <a:t>    </a:t>
            </a:r>
            <a:endParaRPr lang="zh-CN" altLang="en-US" sz="4800"/>
          </a:p>
          <a:p>
            <a:r>
              <a:rPr lang="zh-CN" altLang="en-US" sz="4800"/>
              <a:t>（</a:t>
            </a:r>
            <a:r>
              <a:rPr lang="en-US" altLang="zh-CN" sz="4800"/>
              <a:t>2</a:t>
            </a:r>
            <a:r>
              <a:rPr lang="zh-CN" altLang="en-US" sz="4800"/>
              <a:t>）是否独立设置银行账户和会计核算帐套</a:t>
            </a:r>
            <a:endParaRPr lang="zh-CN" altLang="en-US" sz="4800"/>
          </a:p>
          <a:p>
            <a:r>
              <a:rPr lang="zh-CN" altLang="en-US" sz="4800"/>
              <a:t>（</a:t>
            </a:r>
            <a:r>
              <a:rPr lang="zh-CN" altLang="en-US" sz="4000" b="1">
                <a:ea typeface="楷体_GB2312" charset="-122"/>
              </a:rPr>
              <a:t>查银行的账单和计算机软件</a:t>
            </a:r>
            <a:r>
              <a:rPr lang="zh-CN" altLang="en-US" sz="4800"/>
              <a:t>）</a:t>
            </a:r>
            <a:endParaRPr lang="zh-CN" altLang="en-US" sz="48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标题 55297"/>
          <p:cNvSpPr>
            <a:spLocks noGrp="1"/>
          </p:cNvSpPr>
          <p:nvPr>
            <p:ph type="title"/>
          </p:nvPr>
        </p:nvSpPr>
        <p:spPr>
          <a:ln/>
        </p:spPr>
        <p:txBody>
          <a:bodyPr anchor="ctr"/>
          <a:p/>
        </p:txBody>
      </p:sp>
      <p:sp>
        <p:nvSpPr>
          <p:cNvPr id="55299" name="文本占位符 55298"/>
          <p:cNvSpPr>
            <a:spLocks noGrp="1"/>
          </p:cNvSpPr>
          <p:nvPr>
            <p:ph type="body" idx="1"/>
          </p:nvPr>
        </p:nvSpPr>
        <p:spPr>
          <a:xfrm>
            <a:off x="457200" y="333375"/>
            <a:ext cx="8229600" cy="5792788"/>
          </a:xfrm>
          <a:ln/>
        </p:spPr>
        <p:txBody>
          <a:bodyPr anchor="t"/>
          <a:p>
            <a:r>
              <a:rPr lang="zh-CN" altLang="en-US" sz="4800" dirty="0"/>
              <a:t>            </a:t>
            </a:r>
            <a:endParaRPr lang="zh-CN" altLang="en-US" sz="4800" dirty="0"/>
          </a:p>
          <a:p>
            <a:endParaRPr lang="zh-CN" altLang="en-US" sz="4800" dirty="0"/>
          </a:p>
          <a:p>
            <a:pPr algn="ctr">
              <a:buNone/>
            </a:pPr>
            <a:r>
              <a:rPr lang="zh-CN" altLang="en-US" sz="4800" dirty="0"/>
              <a:t>谢谢倾听</a:t>
            </a:r>
            <a:endParaRPr lang="zh-CN" altLang="en-US" sz="4800" dirty="0"/>
          </a:p>
          <a:p>
            <a:pPr algn="ctr">
              <a:buNone/>
            </a:pPr>
            <a:r>
              <a:rPr lang="zh-CN" altLang="en-US" sz="4800" dirty="0"/>
              <a:t>欢迎指正</a:t>
            </a:r>
            <a:endParaRPr lang="zh-CN" altLang="en-US" sz="4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标题 1"/>
          <p:cNvSpPr>
            <a:spLocks noGrp="1"/>
          </p:cNvSpPr>
          <p:nvPr>
            <p:ph type="title"/>
          </p:nvPr>
        </p:nvSpPr>
        <p:spPr>
          <a:ln/>
        </p:spPr>
        <p:txBody>
          <a:bodyPr wrap="square" anchor="ctr"/>
          <a:p>
            <a:pPr lvl="0" eaLnBrk="1" hangingPunct="1"/>
            <a:br>
              <a:rPr lang="zh-CN" altLang="en-US" sz="4000" dirty="0"/>
            </a:br>
            <a:r>
              <a:rPr lang="en-US" altLang="x-none" sz="4000" b="1" dirty="0"/>
              <a:t> </a:t>
            </a:r>
            <a:br>
              <a:rPr lang="zh-CN" altLang="en-US" sz="4000" dirty="0"/>
            </a:br>
            <a:endParaRPr lang="zh-CN" altLang="en-US" sz="4000" dirty="0"/>
          </a:p>
        </p:txBody>
      </p:sp>
      <p:sp>
        <p:nvSpPr>
          <p:cNvPr id="8195" name="文本框 8194"/>
          <p:cNvSpPr txBox="1"/>
          <p:nvPr/>
        </p:nvSpPr>
        <p:spPr>
          <a:xfrm>
            <a:off x="180975" y="188913"/>
            <a:ext cx="6623050" cy="3444875"/>
          </a:xfrm>
          <a:prstGeom prst="rect">
            <a:avLst/>
          </a:prstGeom>
          <a:noFill/>
          <a:ln w="9525">
            <a:noFill/>
          </a:ln>
        </p:spPr>
        <p:txBody>
          <a:bodyPr wrap="square">
            <a:spAutoFit/>
          </a:bodyPr>
          <a:p>
            <a:pPr marL="0" lvl="0" indent="406400" algn="l" eaLnBrk="1" latinLnBrk="0" hangingPunct="1"/>
            <a:r>
              <a:rPr lang="zh-CN" altLang="en-US" sz="4400" b="1" u="none" dirty="0">
                <a:latin typeface="宋体" panose="02010600030101010101" pitchFamily="2" charset="-122"/>
                <a:ea typeface="宋体" panose="02010600030101010101" pitchFamily="2" charset="-122"/>
                <a:sym typeface="宋体" panose="02010600030101010101" pitchFamily="2" charset="-122"/>
              </a:rPr>
              <a:t>  。</a:t>
            </a:r>
            <a:endParaRPr lang="zh-CN" altLang="en-US" sz="4400" b="1" u="none" dirty="0">
              <a:latin typeface="宋体" panose="02010600030101010101" pitchFamily="2" charset="-122"/>
              <a:ea typeface="宋体" panose="02010600030101010101" pitchFamily="2" charset="-122"/>
              <a:sym typeface="宋体" panose="02010600030101010101" pitchFamily="2" charset="-122"/>
            </a:endParaRPr>
          </a:p>
          <a:p>
            <a:pPr marL="0" lvl="0" indent="406400" algn="l" eaLnBrk="1" latinLnBrk="0" hangingPunct="1"/>
            <a:r>
              <a:rPr lang="zh-CN" altLang="en-US" sz="4400" u="none" dirty="0">
                <a:latin typeface="Arial" panose="020B0604020202020204" pitchFamily="34" charset="0"/>
                <a:ea typeface="宋体" panose="02010600030101010101" pitchFamily="2" charset="-122"/>
              </a:rPr>
              <a:t>（</a:t>
            </a:r>
            <a:r>
              <a:rPr lang="zh-CN" altLang="en-US" sz="4400" u="none" dirty="0">
                <a:latin typeface="Arial" panose="020B0604020202020204" pitchFamily="34" charset="0"/>
                <a:ea typeface="黑体" panose="02010609060101010101" charset="-122"/>
              </a:rPr>
              <a:t>漏洞</a:t>
            </a:r>
            <a:r>
              <a:rPr lang="zh-CN" altLang="en-US" sz="4400" u="none" dirty="0">
                <a:latin typeface="Arial" panose="020B0604020202020204" pitchFamily="34" charset="0"/>
                <a:ea typeface="宋体" panose="02010600030101010101" pitchFamily="2" charset="-122"/>
              </a:rPr>
              <a:t>：违规、违纪行为；</a:t>
            </a:r>
            <a:endParaRPr lang="zh-CN" altLang="en-US" sz="4400" u="none" dirty="0">
              <a:latin typeface="Arial" panose="020B0604020202020204" pitchFamily="34" charset="0"/>
              <a:ea typeface="宋体" panose="02010600030101010101" pitchFamily="2" charset="-122"/>
            </a:endParaRPr>
          </a:p>
          <a:p>
            <a:pPr marL="0" lvl="0" indent="406400" algn="l" eaLnBrk="1" latinLnBrk="0" hangingPunct="1"/>
            <a:r>
              <a:rPr lang="zh-CN" altLang="en-US" sz="4400" u="none" dirty="0">
                <a:latin typeface="Arial" panose="020B0604020202020204" pitchFamily="34" charset="0"/>
                <a:ea typeface="宋体" panose="02010600030101010101" pitchFamily="2" charset="-122"/>
              </a:rPr>
              <a:t>    </a:t>
            </a:r>
            <a:r>
              <a:rPr lang="zh-CN" altLang="en-US" sz="4400" u="none" dirty="0">
                <a:latin typeface="Arial" panose="020B0604020202020204" pitchFamily="34" charset="0"/>
                <a:ea typeface="黑体" panose="02010609060101010101" charset="-122"/>
              </a:rPr>
              <a:t>黑洞</a:t>
            </a:r>
            <a:r>
              <a:rPr lang="zh-CN" altLang="en-US" sz="4400" u="none" dirty="0">
                <a:latin typeface="Arial" panose="020B0604020202020204" pitchFamily="34" charset="0"/>
                <a:ea typeface="宋体" panose="02010600030101010101" pitchFamily="2" charset="-122"/>
              </a:rPr>
              <a:t>：因腐败产生的违法行为）</a:t>
            </a:r>
            <a:endParaRPr lang="zh-CN" altLang="en-US" sz="4400" u="none" dirty="0">
              <a:latin typeface="Arial" panose="020B0604020202020204" pitchFamily="34" charset="0"/>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1"/>
          <p:cNvSpPr>
            <a:spLocks noGrp="1"/>
          </p:cNvSpPr>
          <p:nvPr>
            <p:ph type="title"/>
          </p:nvPr>
        </p:nvSpPr>
        <p:spPr>
          <a:ln/>
        </p:spPr>
        <p:txBody>
          <a:bodyPr wrap="square" anchor="ctr"/>
          <a:p>
            <a:pPr lvl="0" eaLnBrk="1" hangingPunct="1"/>
          </a:p>
        </p:txBody>
      </p:sp>
      <p:sp>
        <p:nvSpPr>
          <p:cNvPr id="9219" name="内容占位符 2"/>
          <p:cNvSpPr>
            <a:spLocks noGrp="1"/>
          </p:cNvSpPr>
          <p:nvPr>
            <p:ph idx="4294967295"/>
          </p:nvPr>
        </p:nvSpPr>
        <p:spPr>
          <a:xfrm>
            <a:off x="180975" y="188913"/>
            <a:ext cx="8507413" cy="6408737"/>
          </a:xfrm>
          <a:ln/>
        </p:spPr>
        <p:txBody>
          <a:bodyPr wrap="square" anchor="t"/>
          <a:p>
            <a:pPr lvl="0" eaLnBrk="1" hangingPunct="1">
              <a:lnSpc>
                <a:spcPct val="100000"/>
              </a:lnSpc>
              <a:buNone/>
            </a:pPr>
            <a:r>
              <a:rPr lang="zh-CN" altLang="en-US" sz="4400" b="1" u="sng" dirty="0">
                <a:solidFill>
                  <a:schemeClr val="accent1"/>
                </a:solidFill>
              </a:rPr>
              <a:t>公共资金沉淀情况</a:t>
            </a:r>
            <a:r>
              <a:rPr lang="zh-CN" altLang="en-US" sz="4400" dirty="0">
                <a:solidFill>
                  <a:schemeClr val="accent1"/>
                </a:solidFill>
              </a:rPr>
              <a:t>是中办、国办《关于实行审计全覆盖的实施意见》中列举的审计机关主要检查内容之一（</a:t>
            </a:r>
            <a:r>
              <a:rPr lang="zh-CN" altLang="en-US" sz="4400" dirty="0">
                <a:solidFill>
                  <a:schemeClr val="accent1"/>
                </a:solidFill>
                <a:ea typeface="黑体" panose="02010609060101010101" charset="-122"/>
              </a:rPr>
              <a:t>国家审计署</a:t>
            </a:r>
            <a:r>
              <a:rPr lang="zh-CN" altLang="en-US" sz="4400" dirty="0">
                <a:solidFill>
                  <a:schemeClr val="accent1"/>
                </a:solidFill>
              </a:rPr>
              <a:t>），这个问题大家务必要重视起来。</a:t>
            </a:r>
            <a:endParaRPr lang="zh-CN" altLang="en-US" sz="4400" dirty="0">
              <a:solidFill>
                <a:schemeClr val="accent1"/>
              </a:solidFill>
            </a:endParaRPr>
          </a:p>
          <a:p>
            <a:pPr lvl="0" eaLnBrk="1" hangingPunct="1">
              <a:lnSpc>
                <a:spcPct val="100000"/>
              </a:lnSpc>
              <a:buNone/>
            </a:pPr>
            <a:r>
              <a:rPr lang="zh-CN" altLang="en-US" sz="4400" dirty="0">
                <a:solidFill>
                  <a:schemeClr val="accent1"/>
                </a:solidFill>
              </a:rPr>
              <a:t>     </a:t>
            </a:r>
            <a:r>
              <a:rPr lang="zh-CN" altLang="en-US" sz="3600" dirty="0">
                <a:solidFill>
                  <a:schemeClr val="accent1"/>
                </a:solidFill>
              </a:rPr>
              <a:t>（解决经费结余过多问题的措施；市、县、基层工会经审委员的</a:t>
            </a:r>
            <a:r>
              <a:rPr lang="zh-CN" altLang="en-US" sz="3600" b="1" u="sng" dirty="0">
                <a:solidFill>
                  <a:schemeClr val="accent1"/>
                </a:solidFill>
                <a:ea typeface="黑体" panose="02010609060101010101" charset="-122"/>
              </a:rPr>
              <a:t>意见点</a:t>
            </a:r>
            <a:r>
              <a:rPr lang="zh-CN" altLang="en-US" sz="3600" dirty="0">
                <a:solidFill>
                  <a:schemeClr val="accent1"/>
                </a:solidFill>
              </a:rPr>
              <a:t>）</a:t>
            </a:r>
            <a:r>
              <a:rPr lang="zh-CN" altLang="en-US" sz="4400" dirty="0">
                <a:solidFill>
                  <a:schemeClr val="accent1"/>
                </a:solidFill>
              </a:rPr>
              <a:t>。</a:t>
            </a:r>
            <a:endParaRPr lang="zh-CN" altLang="en-US" sz="4400" dirty="0">
              <a:solidFill>
                <a:schemeClr val="accen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0241"/>
          <p:cNvSpPr>
            <a:spLocks noGrp="1"/>
          </p:cNvSpPr>
          <p:nvPr>
            <p:ph type="title"/>
          </p:nvPr>
        </p:nvSpPr>
        <p:spPr>
          <a:xfrm>
            <a:off x="468313" y="-942975"/>
            <a:ext cx="8229600" cy="1122363"/>
          </a:xfrm>
          <a:ln/>
        </p:spPr>
        <p:txBody>
          <a:bodyPr anchor="ctr"/>
          <a:p/>
        </p:txBody>
      </p:sp>
      <p:sp>
        <p:nvSpPr>
          <p:cNvPr id="10243" name="文本占位符 10242"/>
          <p:cNvSpPr>
            <a:spLocks noGrp="1"/>
          </p:cNvSpPr>
          <p:nvPr>
            <p:ph type="body" idx="1"/>
          </p:nvPr>
        </p:nvSpPr>
        <p:spPr>
          <a:ln/>
        </p:spPr>
        <p:txBody>
          <a:bodyPr anchor="t"/>
          <a:p>
            <a:pPr algn="ctr">
              <a:buNone/>
            </a:pPr>
            <a:r>
              <a:rPr lang="zh-CN" altLang="en-US" sz="4400" dirty="0"/>
              <a:t>二、会计报表审计</a:t>
            </a:r>
            <a:endParaRPr lang="zh-CN" altLang="en-US" sz="4400" dirty="0"/>
          </a:p>
          <a:p>
            <a:pPr algn="ctr">
              <a:buNone/>
            </a:pPr>
            <a:r>
              <a:rPr lang="zh-CN" altLang="en-US" sz="4400" dirty="0">
                <a:latin typeface="宋体" panose="02010600030101010101" pitchFamily="2" charset="-122"/>
              </a:rPr>
              <a:t>1</a:t>
            </a:r>
            <a:r>
              <a:rPr lang="zh-CN" altLang="en-US" sz="4400" dirty="0"/>
              <a:t>、资产负债表</a:t>
            </a:r>
            <a:endParaRPr lang="zh-CN" altLang="en-US" sz="4400" dirty="0"/>
          </a:p>
          <a:p>
            <a:pPr algn="ctr">
              <a:buNone/>
            </a:pPr>
            <a:r>
              <a:rPr lang="zh-CN" altLang="en-US" sz="4400" dirty="0">
                <a:latin typeface="宋体" panose="02010600030101010101" pitchFamily="2" charset="-122"/>
              </a:rPr>
              <a:t>2、</a:t>
            </a:r>
            <a:r>
              <a:rPr lang="zh-CN" altLang="en-US" sz="4400" dirty="0"/>
              <a:t>经费收支表</a:t>
            </a:r>
            <a:endParaRPr lang="zh-CN" altLang="en-US" sz="4400" dirty="0"/>
          </a:p>
        </p:txBody>
      </p:sp>
      <p:sp>
        <p:nvSpPr>
          <p:cNvPr id="10244" name="文本框 10243"/>
          <p:cNvSpPr txBox="1"/>
          <p:nvPr/>
        </p:nvSpPr>
        <p:spPr>
          <a:xfrm flipV="1">
            <a:off x="468313" y="3613150"/>
            <a:ext cx="76200" cy="365125"/>
          </a:xfrm>
          <a:prstGeom prst="rect">
            <a:avLst/>
          </a:prstGeom>
          <a:noFill/>
          <a:ln w="9525">
            <a:noFill/>
          </a:ln>
        </p:spPr>
        <p:txBody>
          <a:bodyPr wrap="square" anchor="t">
            <a:spAutoFit/>
          </a:bodyPr>
          <a:p>
            <a:pPr lvl="0" eaLnBrk="1" latinLnBrk="0" hangingPunct="1"/>
            <a:endParaRPr u="none">
              <a:latin typeface="Arial" panose="020B0604020202020204" pitchFamily="34" charset="0"/>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1265"/>
          <p:cNvSpPr>
            <a:spLocks noGrp="1"/>
          </p:cNvSpPr>
          <p:nvPr>
            <p:ph type="title"/>
          </p:nvPr>
        </p:nvSpPr>
        <p:spPr>
          <a:ln/>
        </p:spPr>
        <p:txBody>
          <a:bodyPr anchor="ctr"/>
          <a:p/>
        </p:txBody>
      </p:sp>
      <p:sp>
        <p:nvSpPr>
          <p:cNvPr id="11267" name="文本占位符 11266"/>
          <p:cNvSpPr>
            <a:spLocks noGrp="1"/>
          </p:cNvSpPr>
          <p:nvPr>
            <p:ph type="body" idx="1"/>
          </p:nvPr>
        </p:nvSpPr>
        <p:spPr>
          <a:xfrm>
            <a:off x="34925" y="46038"/>
            <a:ext cx="9074150" cy="6767512"/>
          </a:xfrm>
          <a:ln/>
        </p:spPr>
        <p:txBody>
          <a:bodyPr anchor="t"/>
          <a:p>
            <a:r>
              <a:rPr lang="zh-CN" altLang="en-US" sz="2400" b="1" dirty="0"/>
              <a:t>盘锦某公司工会                </a:t>
            </a:r>
            <a:r>
              <a:rPr lang="zh-CN" altLang="en-US" sz="2400" b="1" u="sng" dirty="0"/>
              <a:t> </a:t>
            </a:r>
            <a:r>
              <a:rPr lang="zh-CN" altLang="en-US" sz="2400" b="1" u="sng" dirty="0">
                <a:solidFill>
                  <a:schemeClr val="accent2"/>
                </a:solidFill>
              </a:rPr>
              <a:t>资产负债表</a:t>
            </a:r>
            <a:r>
              <a:rPr lang="zh-CN" altLang="en-US" sz="2400" dirty="0"/>
              <a:t>（万元）</a:t>
            </a:r>
            <a:endParaRPr lang="zh-CN" altLang="en-US" sz="2400" dirty="0"/>
          </a:p>
          <a:p>
            <a:r>
              <a:rPr lang="zh-CN" altLang="en-US" sz="2400" b="1" dirty="0"/>
              <a:t>资产   期初     期末     负债 净资     期初      期末</a:t>
            </a:r>
            <a:endParaRPr lang="zh-CN" altLang="en-US" sz="2400" b="1" dirty="0"/>
          </a:p>
          <a:p>
            <a:r>
              <a:rPr lang="zh-CN" altLang="en-US" sz="2400" b="1" dirty="0"/>
              <a:t>库存现金     0.5          1    其他应付款        7.5         2</a:t>
            </a:r>
            <a:endParaRPr lang="zh-CN" altLang="en-US" sz="2400" b="1" dirty="0"/>
          </a:p>
          <a:p>
            <a:r>
              <a:rPr lang="zh-CN" altLang="en-US" sz="2400" b="1" dirty="0"/>
              <a:t>银行存款      12          7      固定基金          55         58</a:t>
            </a:r>
            <a:endParaRPr lang="zh-CN" altLang="en-US" sz="2400" b="1" dirty="0"/>
          </a:p>
          <a:p>
            <a:r>
              <a:rPr lang="zh-CN" altLang="en-US" sz="2400" b="1" dirty="0"/>
              <a:t>其他应收款    5         15     投资基金          12           6</a:t>
            </a:r>
            <a:endParaRPr lang="zh-CN" altLang="en-US" sz="2400" b="1" dirty="0"/>
          </a:p>
          <a:p>
            <a:r>
              <a:rPr lang="zh-CN" altLang="en-US" sz="2400" b="1" dirty="0"/>
              <a:t>投资              12          5      后备金               3           4</a:t>
            </a:r>
            <a:endParaRPr lang="zh-CN" altLang="en-US" sz="2400" b="1" dirty="0"/>
          </a:p>
          <a:p>
            <a:r>
              <a:rPr lang="zh-CN" altLang="en-US" sz="2400" b="1" dirty="0"/>
              <a:t>固定资产       55         59     结余                    7         17</a:t>
            </a:r>
            <a:endParaRPr lang="zh-CN" altLang="en-US" sz="2400" b="1" dirty="0"/>
          </a:p>
          <a:p>
            <a:r>
              <a:rPr lang="zh-CN" altLang="en-US" sz="2400" b="1" u="sng" dirty="0"/>
              <a:t>资产总计      84.5       87   负债净资计      84.5         87</a:t>
            </a:r>
            <a:endParaRPr lang="zh-CN" altLang="en-US" sz="2400" b="1" u="sng" dirty="0"/>
          </a:p>
          <a:p>
            <a:r>
              <a:rPr lang="zh-CN" altLang="en-US" sz="2400" b="1" dirty="0"/>
              <a:t>会费收入                              支出合计                         24</a:t>
            </a:r>
            <a:endParaRPr lang="zh-CN" altLang="en-US" sz="2400" b="1" dirty="0"/>
          </a:p>
          <a:p>
            <a:r>
              <a:rPr lang="zh-CN" altLang="en-US" sz="2400" b="1" dirty="0"/>
              <a:t>拨缴经费收入            27     本年结余                           4           </a:t>
            </a:r>
            <a:endParaRPr lang="zh-CN" altLang="en-US" sz="2400" b="1" dirty="0"/>
          </a:p>
          <a:p>
            <a:r>
              <a:rPr lang="zh-CN" altLang="en-US" sz="2400" b="1" dirty="0"/>
              <a:t>行政或行政补助                 加：上年结余                    7</a:t>
            </a:r>
            <a:endParaRPr lang="zh-CN" altLang="en-US" sz="2400" b="1" dirty="0"/>
          </a:p>
          <a:p>
            <a:r>
              <a:rPr lang="zh-CN" altLang="en-US" sz="2400" b="1" dirty="0"/>
              <a:t>投资收益                               加：本年收回投资        </a:t>
            </a:r>
            <a:endParaRPr lang="zh-CN" altLang="en-US" sz="2400" b="1" dirty="0"/>
          </a:p>
          <a:p>
            <a:r>
              <a:rPr lang="zh-CN" altLang="en-US" sz="2400" b="1" dirty="0"/>
              <a:t>其他收入                      1       减：本年提取后备金</a:t>
            </a:r>
            <a:endParaRPr lang="zh-CN" altLang="en-US" sz="2400" b="1" dirty="0"/>
          </a:p>
          <a:p>
            <a:r>
              <a:rPr lang="zh-CN" altLang="en-US" sz="2400" b="1" dirty="0"/>
              <a:t> 收入合计                    28      期末滚存结余                 17</a:t>
            </a:r>
            <a:endParaRPr lang="zh-CN" altLang="en-US" sz="2400" b="1" dirty="0"/>
          </a:p>
          <a:p>
            <a:pPr>
              <a:buNone/>
            </a:pPr>
            <a:r>
              <a:rPr lang="zh-CN" altLang="en-US" sz="2400" b="1" dirty="0"/>
              <a:t>      </a:t>
            </a:r>
            <a:r>
              <a:rPr lang="zh-CN" altLang="en-US" sz="2400" b="1" u="sng" dirty="0">
                <a:solidFill>
                  <a:schemeClr val="accent2"/>
                </a:solidFill>
              </a:rPr>
              <a:t> 2份报表，8个问题，2个提示  </a:t>
            </a:r>
            <a:r>
              <a:rPr lang="zh-CN" altLang="en-US" sz="2400" b="1" dirty="0"/>
              <a:t>         </a:t>
            </a:r>
            <a:endParaRPr lang="zh-CN" altLang="en-US" sz="2400" b="1" dirty="0"/>
          </a:p>
          <a:p>
            <a:endParaRPr lang="zh-CN" altLang="en-US" sz="2400" b="1" dirty="0"/>
          </a:p>
        </p:txBody>
      </p:sp>
    </p:spTree>
  </p:cSld>
  <p:clrMapOvr>
    <a:masterClrMapping/>
  </p:clrMapOvr>
</p:sld>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5194</Words>
  <Application>WPS 演示</Application>
  <PresentationFormat>鍦ㄥ睆骞曚笂鏄剧ず</PresentationFormat>
  <Paragraphs>322</Paragraphs>
  <Slides>52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52</vt:i4>
      </vt:variant>
    </vt:vector>
  </HeadingPairs>
  <TitlesOfParts>
    <vt:vector size="64" baseType="lpstr">
      <vt:lpstr>Arial</vt:lpstr>
      <vt:lpstr>宋体</vt:lpstr>
      <vt:lpstr>Wingdings</vt:lpstr>
      <vt:lpstr>Calibri</vt:lpstr>
      <vt:lpstr>Cambria Math</vt:lpstr>
      <vt:lpstr>微软雅黑</vt:lpstr>
      <vt:lpstr>黑体</vt:lpstr>
      <vt:lpstr>Times New Roman</vt:lpstr>
      <vt:lpstr>仿宋_GB2312</vt:lpstr>
      <vt:lpstr>楷体_GB2312</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锦州市总工会 基层单位财务管理与审计监督培训 2015年12月27日</dc:title>
  <dc:creator>User</dc:creator>
  <cp:lastModifiedBy>Administrator</cp:lastModifiedBy>
  <cp:revision>293</cp:revision>
  <dcterms:created xsi:type="dcterms:W3CDTF">2015-12-26T12:26:30Z</dcterms:created>
  <dcterms:modified xsi:type="dcterms:W3CDTF">2016-12-16T00:54:56Z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